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93" r:id="rId2"/>
    <p:sldId id="999" r:id="rId3"/>
    <p:sldId id="1017" r:id="rId4"/>
    <p:sldId id="1018" r:id="rId5"/>
    <p:sldId id="1052" r:id="rId6"/>
    <p:sldId id="1019" r:id="rId7"/>
    <p:sldId id="1053" r:id="rId8"/>
    <p:sldId id="1021" r:id="rId9"/>
    <p:sldId id="1041" r:id="rId10"/>
    <p:sldId id="1022" r:id="rId11"/>
    <p:sldId id="1042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6357" autoAdjust="0"/>
  </p:normalViewPr>
  <p:slideViewPr>
    <p:cSldViewPr showGuides="1"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G0K9" TargetMode="External"/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8PQ0M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53617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Итоговая аттестация после получения основного общего образования </a:t>
            </a:r>
          </a:p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(ГИА-9)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Новоселовская средняя общеобразовательная школа №5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ECF3DF1-625A-B4DC-B3E8-2D70ECDC70B7}"/>
              </a:ext>
            </a:extLst>
          </p:cNvPr>
          <p:cNvSpPr txBox="1"/>
          <p:nvPr/>
        </p:nvSpPr>
        <p:spPr>
          <a:xfrm>
            <a:off x="467544" y="1268760"/>
            <a:ext cx="835292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13.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 подаются участниками ГИА лично 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на основании документов, удостоверяющих личность,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или их родителями 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на основании документов, удостоверяющих личность,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или уполномоченными лицами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на основании документов, удостоверяющих личность, и доверенности.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02355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E0EFDDA-1645-E83F-24CC-DBD79182BE59}"/>
              </a:ext>
            </a:extLst>
          </p:cNvPr>
          <p:cNvSpPr txBox="1"/>
          <p:nvPr/>
        </p:nvSpPr>
        <p:spPr>
          <a:xfrm>
            <a:off x="377534" y="1124744"/>
            <a:ext cx="838893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effectLst/>
                <a:latin typeface="Arial" panose="020B0604020202020204" pitchFamily="34" charset="0"/>
              </a:rPr>
              <a:t>14.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Лица, указанные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вправе изменить перечень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указанных в заявлениях об участии в ГИА учебных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предметов, форму ГИА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сроки участия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ГИА только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при наличии у них уважительных причин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(болезни или иных обстоятельств), подтвержденных документально.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algn="just" fontAlgn="base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этом случае указанные лица подают соответствующие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 в ГЭК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указанием измененного перечня учебных предметов, по которым они планируют пройти ГИА, и (или) измененной формы ГИА и (или) сроков участия в ГИА, а также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документы, подтверждающие уважительность причин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изменения перечня учебных предметов и (или) формы ГИА и (или) сроков участия в ГИА.</a:t>
            </a: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Указанные заявления подаются не позднее чем за две недели до начала соответствующего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92997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220072" y="109562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44E3B6A-2382-03CD-41AF-6988BF6FF661}"/>
              </a:ext>
            </a:extLst>
          </p:cNvPr>
          <p:cNvSpPr txBox="1"/>
          <p:nvPr/>
        </p:nvSpPr>
        <p:spPr>
          <a:xfrm>
            <a:off x="5940152" y="20608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Действует с 1.09.2023</a:t>
            </a:r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DE84A2B-8472-ED4E-0BCE-B16D83FF7F93}"/>
              </a:ext>
            </a:extLst>
          </p:cNvPr>
          <p:cNvSpPr txBox="1"/>
          <p:nvPr/>
        </p:nvSpPr>
        <p:spPr>
          <a:xfrm>
            <a:off x="287524" y="1498644"/>
            <a:ext cx="857869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завершающая освоение имеющих государственную аккредитацию основных образовательных программ основного общего образования,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является обязательной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8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Общие положения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="" xmlns:a16="http://schemas.microsoft.com/office/drawing/2014/main" id="{65379C4A-2BE6-1640-87EE-CE61D830117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187624" y="3953962"/>
            <a:ext cx="75657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4.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Лица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обучающиеся по образовательным программам основного общего образования, являющиеся в текущем учебном году победителями или призерами заключительного этапа всероссийской олимпиады школьников, членами сборных команд Российской Федерации, участвовавших в международных олимпиадах и сформированных в порядке, устанавливаемом Министерством просвещения Российской Федерации,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освобождаются от прохождения ГИА 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по учебному предмету, соответствующему профилю всероссийской олимпиады школьников, международной олимпиады.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=""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=""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 descr="Восклицательный знак со сплошной заливкой">
            <a:extLst>
              <a:ext uri="{FF2B5EF4-FFF2-40B4-BE49-F238E27FC236}">
                <a16:creationId xmlns="" xmlns:a16="http://schemas.microsoft.com/office/drawing/2014/main" id="{3AE19ACD-E31A-2733-BE6B-6CD0AB77C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496" y="4451415"/>
            <a:ext cx="1563626" cy="156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="" xmlns:a16="http://schemas.microsoft.com/office/drawing/2014/main" id="{77AC5E35-6E4C-6D8B-2C0C-EF497CCA1456}"/>
              </a:ext>
            </a:extLst>
          </p:cNvPr>
          <p:cNvSpPr/>
          <p:nvPr/>
        </p:nvSpPr>
        <p:spPr>
          <a:xfrm>
            <a:off x="1331640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50DA3F8-9B3B-1B2C-91C0-CC26B0F13B76}"/>
              </a:ext>
            </a:extLst>
          </p:cNvPr>
          <p:cNvSpPr/>
          <p:nvPr/>
        </p:nvSpPr>
        <p:spPr>
          <a:xfrm>
            <a:off x="503548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382519-2B3F-00CE-9B4A-7A74C1423E91}"/>
              </a:ext>
            </a:extLst>
          </p:cNvPr>
          <p:cNvSpPr txBox="1"/>
          <p:nvPr/>
        </p:nvSpPr>
        <p:spPr>
          <a:xfrm>
            <a:off x="611560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ОГЭ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="" xmlns:a16="http://schemas.microsoft.com/office/drawing/2014/main" id="{E6EE937C-FD71-3F17-AF7E-46A5678F6B47}"/>
              </a:ext>
            </a:extLst>
          </p:cNvPr>
          <p:cNvSpPr/>
          <p:nvPr/>
        </p:nvSpPr>
        <p:spPr>
          <a:xfrm>
            <a:off x="4319972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B632F5C-EC13-A0EF-54A9-FC22AAD9A927}"/>
              </a:ext>
            </a:extLst>
          </p:cNvPr>
          <p:cNvSpPr/>
          <p:nvPr/>
        </p:nvSpPr>
        <p:spPr>
          <a:xfrm>
            <a:off x="3491880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65576CE-D40B-64D2-958D-B79950977E69}"/>
              </a:ext>
            </a:extLst>
          </p:cNvPr>
          <p:cNvSpPr txBox="1"/>
          <p:nvPr/>
        </p:nvSpPr>
        <p:spPr>
          <a:xfrm>
            <a:off x="3599892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="" xmlns:a16="http://schemas.microsoft.com/office/drawing/2014/main" id="{03900A02-CEE4-2F44-733C-7939CF9A5A5C}"/>
              </a:ext>
            </a:extLst>
          </p:cNvPr>
          <p:cNvSpPr/>
          <p:nvPr/>
        </p:nvSpPr>
        <p:spPr>
          <a:xfrm>
            <a:off x="7315592" y="11078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A638032-703D-09EA-2B6A-B83A0584763A}"/>
              </a:ext>
            </a:extLst>
          </p:cNvPr>
          <p:cNvSpPr/>
          <p:nvPr/>
        </p:nvSpPr>
        <p:spPr>
          <a:xfrm>
            <a:off x="6487500" y="174027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F6CB230-84F4-6BE7-3673-C7B18CCABD3E}"/>
              </a:ext>
            </a:extLst>
          </p:cNvPr>
          <p:cNvSpPr txBox="1"/>
          <p:nvPr/>
        </p:nvSpPr>
        <p:spPr>
          <a:xfrm rot="10800000">
            <a:off x="1803626" y="4499699"/>
            <a:ext cx="543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ОИВ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="" xmlns:a16="http://schemas.microsoft.com/office/drawing/2014/main" id="{C693F581-25B4-3FB5-5C80-A9C1201AF42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7524" y="2257375"/>
            <a:ext cx="255577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КИМы стандартизированной формы.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1" u="sng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u="sng" dirty="0">
                <a:solidFill>
                  <a:srgbClr val="444444"/>
                </a:solidFill>
                <a:cs typeface="Arial" panose="020B0604020202020204" pitchFamily="34" charset="0"/>
              </a:rPr>
              <a:t>Группы сдающих: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Обучающиеся ОО,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100" dirty="0">
                <a:solidFill>
                  <a:srgbClr val="444444"/>
                </a:solidFill>
                <a:cs typeface="Arial" panose="020B0604020202020204" pitchFamily="34" charset="0"/>
              </a:rPr>
              <a:t>в т.ч. иностранные граждане,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Лица без гражданства,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Соотечественники за рубежом,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100" dirty="0">
                <a:solidFill>
                  <a:srgbClr val="444444"/>
                </a:solidFill>
                <a:cs typeface="Arial" panose="020B0604020202020204" pitchFamily="34" charset="0"/>
              </a:rPr>
              <a:t>Беженцы,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Переселенцы,,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100" dirty="0">
                <a:solidFill>
                  <a:srgbClr val="444444"/>
                </a:solidFill>
                <a:cs typeface="Arial" panose="020B0604020202020204" pitchFamily="34" charset="0"/>
              </a:rPr>
              <a:t>Обучающиеся за пределами РФ,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Обучающиеся в дипломатических представительствах и консульских учреждениях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освоившие образовательные программы основного общего образования.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ru-RU" altLang="ru-RU" sz="1100" b="0" i="0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Формы получения образования: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Очно-заочная,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Заочная,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sz="1100" dirty="0">
                <a:solidFill>
                  <a:srgbClr val="444444"/>
                </a:solidFill>
                <a:cs typeface="Arial" panose="020B0604020202020204" pitchFamily="34" charset="0"/>
              </a:rPr>
              <a:t>Семейная.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AutoShape 2">
            <a:extLst>
              <a:ext uri="{FF2B5EF4-FFF2-40B4-BE49-F238E27FC236}">
                <a16:creationId xmlns="" xmlns:a16="http://schemas.microsoft.com/office/drawing/2014/main" id="{AF62517A-AAEA-48D9-4421-B8A6EDE3B78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8304681" y="23963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95B60F0-D913-13E1-35FF-94D7F06CFBFA}"/>
              </a:ext>
            </a:extLst>
          </p:cNvPr>
          <p:cNvSpPr txBox="1"/>
          <p:nvPr/>
        </p:nvSpPr>
        <p:spPr>
          <a:xfrm>
            <a:off x="3233861" y="2492896"/>
            <a:ext cx="280974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Тексты, темы, задания, билеты</a:t>
            </a:r>
          </a:p>
          <a:p>
            <a:endParaRPr lang="ru-RU" sz="12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endParaRPr lang="ru-RU" sz="12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2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Группы сдающих: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специальных учебно-воспитательных учреждениях закрытого типа,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учреждениях, исполняющих наказание в виде лишения свободы,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в </a:t>
            </a:r>
            <a:r>
              <a:rPr lang="ru-RU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тч</a:t>
            </a: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экстерны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- дети-инвалиды,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инвалиды, осваивающие образовательные программы ООО, в т.ч. экстерны</a:t>
            </a:r>
            <a:endParaRPr lang="ru-RU" sz="1200" dirty="0"/>
          </a:p>
        </p:txBody>
      </p:sp>
      <p:sp>
        <p:nvSpPr>
          <p:cNvPr id="20" name="Rectangle 3">
            <a:extLst>
              <a:ext uri="{FF2B5EF4-FFF2-40B4-BE49-F238E27FC236}">
                <a16:creationId xmlns="" xmlns:a16="http://schemas.microsoft.com/office/drawing/2014/main" id="{FF1E7E8A-8A36-FD22-8777-90DD504B7BB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434167" y="2487430"/>
            <a:ext cx="216024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 устанавливается субъектом РФ.</a:t>
            </a: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152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Группы сдающих: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Обучающие, изучавшие родной язык и выбравшие экзамен ГИА на добровольной основе.</a:t>
            </a:r>
            <a: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="" xmlns:a16="http://schemas.microsoft.com/office/drawing/2014/main" id="{B25926E6-DEA3-C3D4-C2B3-7D1A30B66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28856" y="74931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BB429D8-3E37-7C6A-0DD8-F9D6ECBCDF29}"/>
              </a:ext>
            </a:extLst>
          </p:cNvPr>
          <p:cNvSpPr txBox="1"/>
          <p:nvPr/>
        </p:nvSpPr>
        <p:spPr>
          <a:xfrm>
            <a:off x="6605121" y="17008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ОИВ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5F10187D-412D-BABF-9AD8-D8D0C371913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091278" y="5750168"/>
            <a:ext cx="295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Предоставить документы, подтверждающие невозможность участвовать в ОГЭ (ПМПК) </a:t>
            </a:r>
            <a:endParaRPr kumimoji="0" lang="ru-RU" altLang="ru-RU" sz="1200" b="0" i="1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D7B5E4D-1436-75E4-2B50-1BACD752CE50}"/>
              </a:ext>
            </a:extLst>
          </p:cNvPr>
          <p:cNvSpPr txBox="1"/>
          <p:nvPr/>
        </p:nvSpPr>
        <p:spPr>
          <a:xfrm>
            <a:off x="6411137" y="4894571"/>
            <a:ext cx="2467747" cy="707886"/>
          </a:xfrm>
          <a:custGeom>
            <a:avLst/>
            <a:gdLst>
              <a:gd name="connsiteX0" fmla="*/ 0 w 2467747"/>
              <a:gd name="connsiteY0" fmla="*/ 0 h 707886"/>
              <a:gd name="connsiteX1" fmla="*/ 666292 w 2467747"/>
              <a:gd name="connsiteY1" fmla="*/ 0 h 707886"/>
              <a:gd name="connsiteX2" fmla="*/ 1332583 w 2467747"/>
              <a:gd name="connsiteY2" fmla="*/ 0 h 707886"/>
              <a:gd name="connsiteX3" fmla="*/ 1875488 w 2467747"/>
              <a:gd name="connsiteY3" fmla="*/ 0 h 707886"/>
              <a:gd name="connsiteX4" fmla="*/ 2467747 w 2467747"/>
              <a:gd name="connsiteY4" fmla="*/ 0 h 707886"/>
              <a:gd name="connsiteX5" fmla="*/ 2467747 w 2467747"/>
              <a:gd name="connsiteY5" fmla="*/ 339785 h 707886"/>
              <a:gd name="connsiteX6" fmla="*/ 2467747 w 2467747"/>
              <a:gd name="connsiteY6" fmla="*/ 707886 h 707886"/>
              <a:gd name="connsiteX7" fmla="*/ 1801455 w 2467747"/>
              <a:gd name="connsiteY7" fmla="*/ 707886 h 707886"/>
              <a:gd name="connsiteX8" fmla="*/ 1258551 w 2467747"/>
              <a:gd name="connsiteY8" fmla="*/ 707886 h 707886"/>
              <a:gd name="connsiteX9" fmla="*/ 641614 w 2467747"/>
              <a:gd name="connsiteY9" fmla="*/ 707886 h 707886"/>
              <a:gd name="connsiteX10" fmla="*/ 0 w 2467747"/>
              <a:gd name="connsiteY10" fmla="*/ 707886 h 707886"/>
              <a:gd name="connsiteX11" fmla="*/ 0 w 2467747"/>
              <a:gd name="connsiteY11" fmla="*/ 375180 h 707886"/>
              <a:gd name="connsiteX12" fmla="*/ 0 w 2467747"/>
              <a:gd name="connsiteY12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7747" h="707886" extrusionOk="0">
                <a:moveTo>
                  <a:pt x="0" y="0"/>
                </a:moveTo>
                <a:cubicBezTo>
                  <a:pt x="204882" y="7034"/>
                  <a:pt x="489608" y="23821"/>
                  <a:pt x="666292" y="0"/>
                </a:cubicBezTo>
                <a:cubicBezTo>
                  <a:pt x="842976" y="-23821"/>
                  <a:pt x="1055869" y="-33092"/>
                  <a:pt x="1332583" y="0"/>
                </a:cubicBezTo>
                <a:cubicBezTo>
                  <a:pt x="1609297" y="33092"/>
                  <a:pt x="1714462" y="9321"/>
                  <a:pt x="1875488" y="0"/>
                </a:cubicBezTo>
                <a:cubicBezTo>
                  <a:pt x="2036515" y="-9321"/>
                  <a:pt x="2308754" y="-748"/>
                  <a:pt x="2467747" y="0"/>
                </a:cubicBezTo>
                <a:cubicBezTo>
                  <a:pt x="2482524" y="77615"/>
                  <a:pt x="2451499" y="171314"/>
                  <a:pt x="2467747" y="339785"/>
                </a:cubicBezTo>
                <a:cubicBezTo>
                  <a:pt x="2483995" y="508256"/>
                  <a:pt x="2451282" y="607306"/>
                  <a:pt x="2467747" y="707886"/>
                </a:cubicBezTo>
                <a:cubicBezTo>
                  <a:pt x="2167275" y="677008"/>
                  <a:pt x="1994788" y="735481"/>
                  <a:pt x="1801455" y="707886"/>
                </a:cubicBezTo>
                <a:cubicBezTo>
                  <a:pt x="1608122" y="680291"/>
                  <a:pt x="1456894" y="694384"/>
                  <a:pt x="1258551" y="707886"/>
                </a:cubicBezTo>
                <a:cubicBezTo>
                  <a:pt x="1060208" y="721388"/>
                  <a:pt x="819442" y="679822"/>
                  <a:pt x="641614" y="707886"/>
                </a:cubicBezTo>
                <a:cubicBezTo>
                  <a:pt x="463786" y="735950"/>
                  <a:pt x="173390" y="683676"/>
                  <a:pt x="0" y="707886"/>
                </a:cubicBezTo>
                <a:cubicBezTo>
                  <a:pt x="-4936" y="550137"/>
                  <a:pt x="-15222" y="472636"/>
                  <a:pt x="0" y="375180"/>
                </a:cubicBezTo>
                <a:cubicBezTo>
                  <a:pt x="15222" y="277724"/>
                  <a:pt x="-11125" y="145494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7254464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11. «…» по их желанию проводится в форме ОГЭ. При этом допускается сочетание форм проведения ГИА (ОГЭ и ГВЭ).</a:t>
            </a:r>
            <a:endParaRPr lang="ru-RU" sz="1000" dirty="0"/>
          </a:p>
        </p:txBody>
      </p:sp>
      <p:sp>
        <p:nvSpPr>
          <p:cNvPr id="23" name="Стрелка: влево 22">
            <a:extLst>
              <a:ext uri="{FF2B5EF4-FFF2-40B4-BE49-F238E27FC236}">
                <a16:creationId xmlns="" xmlns:a16="http://schemas.microsoft.com/office/drawing/2014/main" id="{38593DE1-F7F6-89DC-2975-1686545C5740}"/>
              </a:ext>
            </a:extLst>
          </p:cNvPr>
          <p:cNvSpPr/>
          <p:nvPr/>
        </p:nvSpPr>
        <p:spPr>
          <a:xfrm>
            <a:off x="5868144" y="5192196"/>
            <a:ext cx="432048" cy="10901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8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400" i="1" dirty="0"/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92A094A6-7068-6260-5C90-83E742CEC57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6874" y="4775475"/>
            <a:ext cx="51485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444444"/>
                </a:solidFill>
                <a:cs typeface="Arial" panose="020B0604020202020204" pitchFamily="34" charset="0"/>
              </a:rPr>
              <a:t>Протоколы проведения итогового собеседования.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cs typeface="Arial" panose="020B0604020202020204" pitchFamily="34" charset="0"/>
              </a:rPr>
              <a:t>Сводные ведомости за 9 класс с годовыми отметками.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444444"/>
                </a:solidFill>
                <a:cs typeface="Arial" panose="020B0604020202020204" pitchFamily="34" charset="0"/>
              </a:rPr>
              <a:t>Протоколы промежуточной аттестации.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2DA56E-7A3D-DDFC-C74E-3922BB0DFCA7}"/>
              </a:ext>
            </a:extLst>
          </p:cNvPr>
          <p:cNvSpPr txBox="1"/>
          <p:nvPr/>
        </p:nvSpPr>
        <p:spPr>
          <a:xfrm>
            <a:off x="5113056" y="5652638"/>
            <a:ext cx="38874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Решение о допуске принимается педагогическим советом школы и оформляется приказом.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Все экзамены проводятся в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письменной форме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 исключением случая, когда структурой и содержанием КИМ (далее - спецификация КИМ) предусмотрено выполнение заданий в устной форме, а также за исключением проведения ГВЭ в устной форме 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подпунктом 1 пункта 50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 на русском языке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 исключением учебных предметов "Иностранные языки" (английский, испанский, немецкий и французский), а также "Родной язык" и "Родная литература").</a:t>
            </a:r>
            <a:endParaRPr lang="ru-RU" i="1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23E2B56-7309-EABC-99FC-FEF0A1283F7E}"/>
              </a:ext>
            </a:extLst>
          </p:cNvPr>
          <p:cNvSpPr txBox="1"/>
          <p:nvPr/>
        </p:nvSpPr>
        <p:spPr>
          <a:xfrm>
            <a:off x="502897" y="3454303"/>
            <a:ext cx="838958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10. В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случае изучения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учебного предмета обязательной части учебного плана образовательной организации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на родном языке ГИА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по учебному предмету проводится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на родном языке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условии, что при его изучении использовались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учебники, включенные в федеральный перечень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утверждаемый Министерством просвещения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5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67544" y="2602072"/>
            <a:ext cx="4606834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экстернами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организации, выбранные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экстернами для прохождения ГИА.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285750" indent="-285750" algn="just" fontAlgn="base">
              <a:buFontTx/>
              <a:buChar char="-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Заявления регистрируем в журнале.</a:t>
            </a:r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CC97F46-0652-2AE9-3B52-3CB3656ADC43}"/>
              </a:ext>
            </a:extLst>
          </p:cNvPr>
          <p:cNvSpPr txBox="1"/>
          <p:nvPr/>
        </p:nvSpPr>
        <p:spPr>
          <a:xfrm>
            <a:off x="5922650" y="4005064"/>
            <a:ext cx="2866724" cy="2246769"/>
          </a:xfrm>
          <a:custGeom>
            <a:avLst/>
            <a:gdLst>
              <a:gd name="connsiteX0" fmla="*/ 0 w 2866724"/>
              <a:gd name="connsiteY0" fmla="*/ 0 h 2246769"/>
              <a:gd name="connsiteX1" fmla="*/ 630679 w 2866724"/>
              <a:gd name="connsiteY1" fmla="*/ 0 h 2246769"/>
              <a:gd name="connsiteX2" fmla="*/ 1261359 w 2866724"/>
              <a:gd name="connsiteY2" fmla="*/ 0 h 2246769"/>
              <a:gd name="connsiteX3" fmla="*/ 1748702 w 2866724"/>
              <a:gd name="connsiteY3" fmla="*/ 0 h 2246769"/>
              <a:gd name="connsiteX4" fmla="*/ 2379381 w 2866724"/>
              <a:gd name="connsiteY4" fmla="*/ 0 h 2246769"/>
              <a:gd name="connsiteX5" fmla="*/ 2866724 w 2866724"/>
              <a:gd name="connsiteY5" fmla="*/ 0 h 2246769"/>
              <a:gd name="connsiteX6" fmla="*/ 2866724 w 2866724"/>
              <a:gd name="connsiteY6" fmla="*/ 516757 h 2246769"/>
              <a:gd name="connsiteX7" fmla="*/ 2866724 w 2866724"/>
              <a:gd name="connsiteY7" fmla="*/ 1123385 h 2246769"/>
              <a:gd name="connsiteX8" fmla="*/ 2866724 w 2866724"/>
              <a:gd name="connsiteY8" fmla="*/ 1707544 h 2246769"/>
              <a:gd name="connsiteX9" fmla="*/ 2866724 w 2866724"/>
              <a:gd name="connsiteY9" fmla="*/ 2246769 h 2246769"/>
              <a:gd name="connsiteX10" fmla="*/ 2264712 w 2866724"/>
              <a:gd name="connsiteY10" fmla="*/ 2246769 h 2246769"/>
              <a:gd name="connsiteX11" fmla="*/ 1777369 w 2866724"/>
              <a:gd name="connsiteY11" fmla="*/ 2246769 h 2246769"/>
              <a:gd name="connsiteX12" fmla="*/ 1204024 w 2866724"/>
              <a:gd name="connsiteY12" fmla="*/ 2246769 h 2246769"/>
              <a:gd name="connsiteX13" fmla="*/ 602012 w 2866724"/>
              <a:gd name="connsiteY13" fmla="*/ 2246769 h 2246769"/>
              <a:gd name="connsiteX14" fmla="*/ 0 w 2866724"/>
              <a:gd name="connsiteY14" fmla="*/ 2246769 h 2246769"/>
              <a:gd name="connsiteX15" fmla="*/ 0 w 2866724"/>
              <a:gd name="connsiteY15" fmla="*/ 1685077 h 2246769"/>
              <a:gd name="connsiteX16" fmla="*/ 0 w 2866724"/>
              <a:gd name="connsiteY16" fmla="*/ 1190788 h 2246769"/>
              <a:gd name="connsiteX17" fmla="*/ 0 w 2866724"/>
              <a:gd name="connsiteY17" fmla="*/ 606628 h 2246769"/>
              <a:gd name="connsiteX18" fmla="*/ 0 w 2866724"/>
              <a:gd name="connsiteY18" fmla="*/ 0 h 224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6724" h="2246769" extrusionOk="0">
                <a:moveTo>
                  <a:pt x="0" y="0"/>
                </a:moveTo>
                <a:cubicBezTo>
                  <a:pt x="144466" y="14423"/>
                  <a:pt x="367023" y="-12100"/>
                  <a:pt x="630679" y="0"/>
                </a:cubicBezTo>
                <a:cubicBezTo>
                  <a:pt x="894335" y="12100"/>
                  <a:pt x="1106218" y="-29503"/>
                  <a:pt x="1261359" y="0"/>
                </a:cubicBezTo>
                <a:cubicBezTo>
                  <a:pt x="1416500" y="29503"/>
                  <a:pt x="1542370" y="145"/>
                  <a:pt x="1748702" y="0"/>
                </a:cubicBezTo>
                <a:cubicBezTo>
                  <a:pt x="1955034" y="-145"/>
                  <a:pt x="2216433" y="-27646"/>
                  <a:pt x="2379381" y="0"/>
                </a:cubicBezTo>
                <a:cubicBezTo>
                  <a:pt x="2542329" y="27646"/>
                  <a:pt x="2684830" y="-8767"/>
                  <a:pt x="2866724" y="0"/>
                </a:cubicBezTo>
                <a:cubicBezTo>
                  <a:pt x="2846570" y="123037"/>
                  <a:pt x="2860340" y="281928"/>
                  <a:pt x="2866724" y="516757"/>
                </a:cubicBezTo>
                <a:cubicBezTo>
                  <a:pt x="2873108" y="751586"/>
                  <a:pt x="2842635" y="894232"/>
                  <a:pt x="2866724" y="1123385"/>
                </a:cubicBezTo>
                <a:cubicBezTo>
                  <a:pt x="2890813" y="1352538"/>
                  <a:pt x="2854769" y="1469378"/>
                  <a:pt x="2866724" y="1707544"/>
                </a:cubicBezTo>
                <a:cubicBezTo>
                  <a:pt x="2878679" y="1945710"/>
                  <a:pt x="2849269" y="1993230"/>
                  <a:pt x="2866724" y="2246769"/>
                </a:cubicBezTo>
                <a:cubicBezTo>
                  <a:pt x="2658182" y="2232169"/>
                  <a:pt x="2541298" y="2236679"/>
                  <a:pt x="2264712" y="2246769"/>
                </a:cubicBezTo>
                <a:cubicBezTo>
                  <a:pt x="1988126" y="2256859"/>
                  <a:pt x="2015610" y="2247032"/>
                  <a:pt x="1777369" y="2246769"/>
                </a:cubicBezTo>
                <a:cubicBezTo>
                  <a:pt x="1539128" y="2246506"/>
                  <a:pt x="1390226" y="2225134"/>
                  <a:pt x="1204024" y="2246769"/>
                </a:cubicBezTo>
                <a:cubicBezTo>
                  <a:pt x="1017822" y="2268404"/>
                  <a:pt x="780090" y="2271331"/>
                  <a:pt x="602012" y="2246769"/>
                </a:cubicBezTo>
                <a:cubicBezTo>
                  <a:pt x="423934" y="2222207"/>
                  <a:pt x="243458" y="2264010"/>
                  <a:pt x="0" y="2246769"/>
                </a:cubicBezTo>
                <a:cubicBezTo>
                  <a:pt x="15758" y="2080502"/>
                  <a:pt x="17544" y="1920625"/>
                  <a:pt x="0" y="1685077"/>
                </a:cubicBezTo>
                <a:cubicBezTo>
                  <a:pt x="-17544" y="1449529"/>
                  <a:pt x="-18534" y="1433218"/>
                  <a:pt x="0" y="1190788"/>
                </a:cubicBezTo>
                <a:cubicBezTo>
                  <a:pt x="18534" y="948358"/>
                  <a:pt x="8734" y="750422"/>
                  <a:pt x="0" y="606628"/>
                </a:cubicBezTo>
                <a:cubicBezTo>
                  <a:pt x="-8734" y="462834"/>
                  <a:pt x="19115" y="287144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7254464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Лица, указанные в </a:t>
            </a:r>
            <a:r>
              <a:rPr lang="ru-RU" sz="1000" b="0" i="0" u="sng" dirty="0"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вправе подать заявления об участии в ГИА </a:t>
            </a:r>
            <a:r>
              <a:rPr lang="ru-RU" sz="1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после 1 марта</a:t>
            </a:r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только при наличии у них уважительных причин (болезни или иных обстоятельств), подтвержденных документально. В этом случае указанные лица </a:t>
            </a:r>
            <a:r>
              <a:rPr lang="ru-RU" sz="1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подают в ГЭК заявления</a:t>
            </a:r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ГИА, а также </a:t>
            </a:r>
            <a:r>
              <a:rPr lang="ru-RU" sz="1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документы, подтверждающие отсутствие возможности </a:t>
            </a:r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подать заявления об участии в ГИА в срок, установленный абзацем первым настоящего пункта. Указанные заявления подаются </a:t>
            </a:r>
            <a:r>
              <a:rPr lang="ru-RU" sz="1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соответствующего экзамена</a:t>
            </a:r>
            <a:r>
              <a:rPr lang="ru-RU" sz="1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5E0885B-2801-2D8F-CDFD-421A793BD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21" y="116632"/>
            <a:ext cx="3134162" cy="45726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CA1BB4-B5AD-2BB2-C476-07D77771C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167" y="267577"/>
            <a:ext cx="4505325" cy="1552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C5880B2C-B496-9EBE-291C-89765BBB0B48}"/>
              </a:ext>
            </a:extLst>
          </p:cNvPr>
          <p:cNvCxnSpPr/>
          <p:nvPr/>
        </p:nvCxnSpPr>
        <p:spPr>
          <a:xfrm>
            <a:off x="5364088" y="1340768"/>
            <a:ext cx="20882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7D2E1BB-E00C-7505-5291-82AE853D2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6672" y="2310390"/>
            <a:ext cx="3235186" cy="4572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4A3905AF-3FD2-0A00-8D46-CBE3C0CC7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858" y="2132856"/>
            <a:ext cx="2899440" cy="4268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7ECC27-C007-A6CB-0092-53758D8719B3}"/>
              </a:ext>
            </a:extLst>
          </p:cNvPr>
          <p:cNvSpPr txBox="1"/>
          <p:nvPr/>
        </p:nvSpPr>
        <p:spPr>
          <a:xfrm>
            <a:off x="184884" y="5087719"/>
            <a:ext cx="2476601" cy="830997"/>
          </a:xfrm>
          <a:custGeom>
            <a:avLst/>
            <a:gdLst>
              <a:gd name="connsiteX0" fmla="*/ 0 w 2476601"/>
              <a:gd name="connsiteY0" fmla="*/ 0 h 830997"/>
              <a:gd name="connsiteX1" fmla="*/ 668682 w 2476601"/>
              <a:gd name="connsiteY1" fmla="*/ 0 h 830997"/>
              <a:gd name="connsiteX2" fmla="*/ 1337365 w 2476601"/>
              <a:gd name="connsiteY2" fmla="*/ 0 h 830997"/>
              <a:gd name="connsiteX3" fmla="*/ 1882217 w 2476601"/>
              <a:gd name="connsiteY3" fmla="*/ 0 h 830997"/>
              <a:gd name="connsiteX4" fmla="*/ 2476601 w 2476601"/>
              <a:gd name="connsiteY4" fmla="*/ 0 h 830997"/>
              <a:gd name="connsiteX5" fmla="*/ 2476601 w 2476601"/>
              <a:gd name="connsiteY5" fmla="*/ 398879 h 830997"/>
              <a:gd name="connsiteX6" fmla="*/ 2476601 w 2476601"/>
              <a:gd name="connsiteY6" fmla="*/ 830997 h 830997"/>
              <a:gd name="connsiteX7" fmla="*/ 1807919 w 2476601"/>
              <a:gd name="connsiteY7" fmla="*/ 830997 h 830997"/>
              <a:gd name="connsiteX8" fmla="*/ 1263067 w 2476601"/>
              <a:gd name="connsiteY8" fmla="*/ 830997 h 830997"/>
              <a:gd name="connsiteX9" fmla="*/ 643916 w 2476601"/>
              <a:gd name="connsiteY9" fmla="*/ 830997 h 830997"/>
              <a:gd name="connsiteX10" fmla="*/ 0 w 2476601"/>
              <a:gd name="connsiteY10" fmla="*/ 830997 h 830997"/>
              <a:gd name="connsiteX11" fmla="*/ 0 w 2476601"/>
              <a:gd name="connsiteY11" fmla="*/ 440428 h 830997"/>
              <a:gd name="connsiteX12" fmla="*/ 0 w 2476601"/>
              <a:gd name="connsiteY12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6601" h="830997" extrusionOk="0">
                <a:moveTo>
                  <a:pt x="0" y="0"/>
                </a:moveTo>
                <a:cubicBezTo>
                  <a:pt x="233435" y="13164"/>
                  <a:pt x="380838" y="14182"/>
                  <a:pt x="668682" y="0"/>
                </a:cubicBezTo>
                <a:cubicBezTo>
                  <a:pt x="956526" y="-14182"/>
                  <a:pt x="1034694" y="-25575"/>
                  <a:pt x="1337365" y="0"/>
                </a:cubicBezTo>
                <a:cubicBezTo>
                  <a:pt x="1640036" y="25575"/>
                  <a:pt x="1712285" y="23631"/>
                  <a:pt x="1882217" y="0"/>
                </a:cubicBezTo>
                <a:cubicBezTo>
                  <a:pt x="2052149" y="-23631"/>
                  <a:pt x="2213729" y="-4908"/>
                  <a:pt x="2476601" y="0"/>
                </a:cubicBezTo>
                <a:cubicBezTo>
                  <a:pt x="2470997" y="182265"/>
                  <a:pt x="2471805" y="316800"/>
                  <a:pt x="2476601" y="398879"/>
                </a:cubicBezTo>
                <a:cubicBezTo>
                  <a:pt x="2481397" y="480958"/>
                  <a:pt x="2486628" y="697022"/>
                  <a:pt x="2476601" y="830997"/>
                </a:cubicBezTo>
                <a:cubicBezTo>
                  <a:pt x="2280585" y="831913"/>
                  <a:pt x="2050539" y="807301"/>
                  <a:pt x="1807919" y="830997"/>
                </a:cubicBezTo>
                <a:cubicBezTo>
                  <a:pt x="1565299" y="854693"/>
                  <a:pt x="1522577" y="815863"/>
                  <a:pt x="1263067" y="830997"/>
                </a:cubicBezTo>
                <a:cubicBezTo>
                  <a:pt x="1003557" y="846131"/>
                  <a:pt x="899103" y="838090"/>
                  <a:pt x="643916" y="830997"/>
                </a:cubicBezTo>
                <a:cubicBezTo>
                  <a:pt x="388729" y="823904"/>
                  <a:pt x="135539" y="811241"/>
                  <a:pt x="0" y="830997"/>
                </a:cubicBezTo>
                <a:cubicBezTo>
                  <a:pt x="1361" y="646056"/>
                  <a:pt x="9737" y="566994"/>
                  <a:pt x="0" y="440428"/>
                </a:cubicBezTo>
                <a:cubicBezTo>
                  <a:pt x="-9737" y="313862"/>
                  <a:pt x="13313" y="210307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7254464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ГДЕ ИСКАТЬ ЗАЯВЛЕНИЕ?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9124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40759</TotalTime>
  <Words>708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Каминская</cp:lastModifiedBy>
  <cp:revision>1277</cp:revision>
  <cp:lastPrinted>2020-09-26T10:10:14Z</cp:lastPrinted>
  <dcterms:created xsi:type="dcterms:W3CDTF">2013-02-06T07:02:31Z</dcterms:created>
  <dcterms:modified xsi:type="dcterms:W3CDTF">2024-10-08T10:58:19Z</dcterms:modified>
</cp:coreProperties>
</file>