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4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893" r:id="rId2"/>
    <p:sldId id="999" r:id="rId3"/>
    <p:sldId id="1017" r:id="rId4"/>
    <p:sldId id="1018" r:id="rId5"/>
    <p:sldId id="1052" r:id="rId6"/>
    <p:sldId id="1019" r:id="rId7"/>
    <p:sldId id="1053" r:id="rId8"/>
    <p:sldId id="1021" r:id="rId9"/>
    <p:sldId id="1041" r:id="rId10"/>
    <p:sldId id="1022" r:id="rId11"/>
    <p:sldId id="1042" r:id="rId12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MMustafin" initials="D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5050"/>
    <a:srgbClr val="004821"/>
    <a:srgbClr val="206A33"/>
    <a:srgbClr val="09025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562" autoAdjust="0"/>
    <p:restoredTop sz="96357" autoAdjust="0"/>
  </p:normalViewPr>
  <p:slideViewPr>
    <p:cSldViewPr showGuides="1">
      <p:cViewPr varScale="1">
        <p:scale>
          <a:sx n="71" d="100"/>
          <a:sy n="71" d="100"/>
        </p:scale>
        <p:origin x="1236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6134" cy="496253"/>
          </a:xfrm>
          <a:prstGeom prst="rect">
            <a:avLst/>
          </a:prstGeom>
        </p:spPr>
        <p:txBody>
          <a:bodyPr vert="horz" lIns="90946" tIns="45473" rIns="90946" bIns="45473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955" y="1"/>
            <a:ext cx="2946134" cy="496253"/>
          </a:xfrm>
          <a:prstGeom prst="rect">
            <a:avLst/>
          </a:prstGeom>
        </p:spPr>
        <p:txBody>
          <a:bodyPr vert="horz" lIns="90946" tIns="45473" rIns="90946" bIns="45473" rtlCol="0"/>
          <a:lstStyle>
            <a:lvl1pPr algn="r">
              <a:defRPr sz="1200"/>
            </a:lvl1pPr>
          </a:lstStyle>
          <a:p>
            <a:fld id="{C72B141C-8C36-4B94-8B2D-AD6B7C3ECEC0}" type="datetimeFigureOut">
              <a:rPr lang="ru-RU" smtClean="0"/>
              <a:pPr/>
              <a:t>08.10.2024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1" y="9428801"/>
            <a:ext cx="2946134" cy="496252"/>
          </a:xfrm>
          <a:prstGeom prst="rect">
            <a:avLst/>
          </a:prstGeom>
        </p:spPr>
        <p:txBody>
          <a:bodyPr vert="horz" lIns="90946" tIns="45473" rIns="90946" bIns="45473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955" y="9428801"/>
            <a:ext cx="2946134" cy="496252"/>
          </a:xfrm>
          <a:prstGeom prst="rect">
            <a:avLst/>
          </a:prstGeom>
        </p:spPr>
        <p:txBody>
          <a:bodyPr vert="horz" lIns="90946" tIns="45473" rIns="90946" bIns="45473" rtlCol="0" anchor="b"/>
          <a:lstStyle>
            <a:lvl1pPr algn="r">
              <a:defRPr sz="1200"/>
            </a:lvl1pPr>
          </a:lstStyle>
          <a:p>
            <a:fld id="{12EFECEC-5E2D-456E-A474-DFA1AB4E80D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81460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6332"/>
          </a:xfrm>
          <a:prstGeom prst="rect">
            <a:avLst/>
          </a:prstGeom>
        </p:spPr>
        <p:txBody>
          <a:bodyPr vert="horz" lIns="90946" tIns="45473" rIns="90946" bIns="45473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59" cy="496332"/>
          </a:xfrm>
          <a:prstGeom prst="rect">
            <a:avLst/>
          </a:prstGeom>
        </p:spPr>
        <p:txBody>
          <a:bodyPr vert="horz" lIns="90946" tIns="45473" rIns="90946" bIns="45473" rtlCol="0"/>
          <a:lstStyle>
            <a:lvl1pPr algn="r">
              <a:defRPr sz="1200"/>
            </a:lvl1pPr>
          </a:lstStyle>
          <a:p>
            <a:fld id="{9E87A04A-1D79-4CE6-9FA4-7606F3ADCCAF}" type="datetimeFigureOut">
              <a:rPr lang="ru-RU" smtClean="0"/>
              <a:pPr/>
              <a:t>08.10.2024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4113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946" tIns="45473" rIns="90946" bIns="45473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6"/>
          </a:xfrm>
          <a:prstGeom prst="rect">
            <a:avLst/>
          </a:prstGeom>
        </p:spPr>
        <p:txBody>
          <a:bodyPr vert="horz" lIns="90946" tIns="45473" rIns="90946" bIns="45473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28585"/>
            <a:ext cx="2945659" cy="496332"/>
          </a:xfrm>
          <a:prstGeom prst="rect">
            <a:avLst/>
          </a:prstGeom>
        </p:spPr>
        <p:txBody>
          <a:bodyPr vert="horz" lIns="90946" tIns="45473" rIns="90946" bIns="45473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4" y="9428585"/>
            <a:ext cx="2945659" cy="496332"/>
          </a:xfrm>
          <a:prstGeom prst="rect">
            <a:avLst/>
          </a:prstGeom>
        </p:spPr>
        <p:txBody>
          <a:bodyPr vert="horz" lIns="90946" tIns="45473" rIns="90946" bIns="45473" rtlCol="0" anchor="b"/>
          <a:lstStyle>
            <a:lvl1pPr algn="r">
              <a:defRPr sz="1200"/>
            </a:lvl1pPr>
          </a:lstStyle>
          <a:p>
            <a:fld id="{5527F5C3-C9F5-40F2-8017-BC469BB515E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13953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40D98-67B8-4E26-A627-D95E4CF8B836}" type="datetimeFigureOut">
              <a:rPr lang="ru-RU" smtClean="0"/>
              <a:pPr/>
              <a:t>08.10.2024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D19F0-4726-4784-BBD7-2F602B4A98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06005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40D98-67B8-4E26-A627-D95E4CF8B836}" type="datetimeFigureOut">
              <a:rPr lang="ru-RU" smtClean="0"/>
              <a:pPr/>
              <a:t>08.10.2024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D19F0-4726-4784-BBD7-2F602B4A98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10993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40D98-67B8-4E26-A627-D95E4CF8B836}" type="datetimeFigureOut">
              <a:rPr lang="ru-RU" smtClean="0"/>
              <a:pPr/>
              <a:t>08.10.2024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D19F0-4726-4784-BBD7-2F602B4A98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4479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40D98-67B8-4E26-A627-D95E4CF8B836}" type="datetimeFigureOut">
              <a:rPr lang="ru-RU" smtClean="0"/>
              <a:pPr/>
              <a:t>08.10.2024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D19F0-4726-4784-BBD7-2F602B4A98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8536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40D98-67B8-4E26-A627-D95E4CF8B836}" type="datetimeFigureOut">
              <a:rPr lang="ru-RU" smtClean="0"/>
              <a:pPr/>
              <a:t>08.10.2024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D19F0-4726-4784-BBD7-2F602B4A98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05122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40D98-67B8-4E26-A627-D95E4CF8B836}" type="datetimeFigureOut">
              <a:rPr lang="ru-RU" smtClean="0"/>
              <a:pPr/>
              <a:t>08.10.2024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D19F0-4726-4784-BBD7-2F602B4A98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3543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40D98-67B8-4E26-A627-D95E4CF8B836}" type="datetimeFigureOut">
              <a:rPr lang="ru-RU" smtClean="0"/>
              <a:pPr/>
              <a:t>08.10.2024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D19F0-4726-4784-BBD7-2F602B4A98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40296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40D98-67B8-4E26-A627-D95E4CF8B836}" type="datetimeFigureOut">
              <a:rPr lang="ru-RU" smtClean="0"/>
              <a:pPr/>
              <a:t>08.10.2024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D19F0-4726-4784-BBD7-2F602B4A98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82332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40D98-67B8-4E26-A627-D95E4CF8B836}" type="datetimeFigureOut">
              <a:rPr lang="ru-RU" smtClean="0"/>
              <a:pPr/>
              <a:t>08.10.2024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D19F0-4726-4784-BBD7-2F602B4A98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26414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40D98-67B8-4E26-A627-D95E4CF8B836}" type="datetimeFigureOut">
              <a:rPr lang="ru-RU" smtClean="0"/>
              <a:pPr/>
              <a:t>08.10.2024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D19F0-4726-4784-BBD7-2F602B4A98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08590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40D98-67B8-4E26-A627-D95E4CF8B836}" type="datetimeFigureOut">
              <a:rPr lang="ru-RU" smtClean="0"/>
              <a:pPr/>
              <a:t>08.10.2024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D19F0-4726-4784-BBD7-2F602B4A98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996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A40D98-67B8-4E26-A627-D95E4CF8B836}" type="datetimeFigureOut">
              <a:rPr lang="ru-RU" smtClean="0"/>
              <a:pPr/>
              <a:t>08.10.2024</a:t>
            </a:fld>
            <a:endParaRPr lang="ru-RU"/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281FF6F9-8747-4562-A497-A598130D5201}"/>
              </a:ext>
            </a:extLst>
          </p:cNvPr>
          <p:cNvSpPr txBox="1"/>
          <p:nvPr userDrawn="1"/>
        </p:nvSpPr>
        <p:spPr>
          <a:xfrm rot="19885710">
            <a:off x="323528" y="2690336"/>
            <a:ext cx="849694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0" b="1" i="1" dirty="0">
                <a:solidFill>
                  <a:schemeClr val="tx2">
                    <a:lumMod val="60000"/>
                    <a:lumOff val="40000"/>
                    <a:alpha val="14000"/>
                  </a:schemeClr>
                </a:solidFill>
                <a:latin typeface="Times New Roman" pitchFamily="18" charset="0"/>
                <a:cs typeface="Times New Roman" pitchFamily="18" charset="0"/>
              </a:rPr>
              <a:t>@elvira__expert</a:t>
            </a:r>
            <a:endParaRPr lang="ru-RU" sz="9000" b="1" i="1" dirty="0">
              <a:solidFill>
                <a:schemeClr val="tx2">
                  <a:lumMod val="60000"/>
                  <a:lumOff val="40000"/>
                  <a:alpha val="14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FD19F0-4726-4784-BBD7-2F602B4A98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34889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cntd.ru/document/1301373572#7DG0K9" TargetMode="External"/><Relationship Id="rId2" Type="http://schemas.openxmlformats.org/officeDocument/2006/relationships/hyperlink" Target="https://docs.cntd.ru/document/1301373572#7DC0K7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docs.cntd.ru/document/1301373572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cntd.ru/document/1301373572#7DC0K7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cntd.ru/document/1301373572#8PQ0M1" TargetMode="Externa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cntd.ru/document/1301373572#7DO0KD" TargetMode="External"/><Relationship Id="rId2" Type="http://schemas.openxmlformats.org/officeDocument/2006/relationships/hyperlink" Target="https://docs.cntd.ru/document/1301373572#7DG0K9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docs.cntd.ru/document/1301373572#7DC0K7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1"/>
          <p:cNvSpPr txBox="1">
            <a:spLocks/>
          </p:cNvSpPr>
          <p:nvPr/>
        </p:nvSpPr>
        <p:spPr>
          <a:xfrm>
            <a:off x="7010400" y="87133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685800"/>
            <a:endParaRPr lang="ru-RU" dirty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23528" y="1536174"/>
            <a:ext cx="8712968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6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Итоговая аттестация после получения основного общего образования </a:t>
            </a:r>
          </a:p>
          <a:p>
            <a:pPr algn="ctr"/>
            <a:r>
              <a:rPr lang="ru-RU" sz="6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(ГИА-9)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="" xmlns:a16="http://schemas.microsoft.com/office/drawing/2014/main" id="{8A1F3D65-5DF0-40FD-AE26-BA5E553217A4}"/>
              </a:ext>
            </a:extLst>
          </p:cNvPr>
          <p:cNvSpPr/>
          <p:nvPr/>
        </p:nvSpPr>
        <p:spPr>
          <a:xfrm>
            <a:off x="1331640" y="47029"/>
            <a:ext cx="738031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Муниципальное бюджетное образовательное учреждение </a:t>
            </a:r>
          </a:p>
          <a:p>
            <a:pPr algn="ctr"/>
            <a:r>
              <a:rPr lang="ru-RU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Новоселовская средняя общеобразовательная школа №5</a:t>
            </a:r>
            <a:endParaRPr lang="ru-RU" b="1" i="1" dirty="0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6936181"/>
      </p:ext>
    </p:extLst>
  </p:cSld>
  <p:clrMapOvr>
    <a:masterClrMapping/>
  </p:clrMapOvr>
  <p:transition spd="slow">
    <p:wip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68701A34-54EB-F2D4-FB48-190C97EE1755}"/>
              </a:ext>
            </a:extLst>
          </p:cNvPr>
          <p:cNvSpPr txBox="1"/>
          <p:nvPr/>
        </p:nvSpPr>
        <p:spPr>
          <a:xfrm>
            <a:off x="287524" y="313162"/>
            <a:ext cx="871296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22272F"/>
                </a:solidFill>
                <a:latin typeface="PT Serif" panose="020A0603040505020204" pitchFamily="18" charset="-52"/>
              </a:rPr>
              <a:t>ГИА-9</a:t>
            </a:r>
            <a:endParaRPr lang="ru-RU" dirty="0"/>
          </a:p>
        </p:txBody>
      </p:sp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4BC00351-AC8D-6B32-AFEA-C7BDCB045967}"/>
              </a:ext>
            </a:extLst>
          </p:cNvPr>
          <p:cNvSpPr txBox="1"/>
          <p:nvPr/>
        </p:nvSpPr>
        <p:spPr>
          <a:xfrm>
            <a:off x="287524" y="313162"/>
            <a:ext cx="871296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22272F"/>
                </a:solidFill>
                <a:latin typeface="PT Serif" panose="020A0603040505020204" pitchFamily="18" charset="-52"/>
              </a:rPr>
              <a:t>ГИА-9 </a:t>
            </a:r>
          </a:p>
          <a:p>
            <a:r>
              <a:rPr lang="ru-RU" b="1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II. Формы проведения ГИА и участники ГИА</a:t>
            </a:r>
            <a:endParaRPr lang="ru-RU" dirty="0"/>
          </a:p>
        </p:txBody>
      </p:sp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CECF3DF1-625A-B4DC-B3E8-2D70ECDC70B7}"/>
              </a:ext>
            </a:extLst>
          </p:cNvPr>
          <p:cNvSpPr txBox="1"/>
          <p:nvPr/>
        </p:nvSpPr>
        <p:spPr>
          <a:xfrm>
            <a:off x="467544" y="1268760"/>
            <a:ext cx="8352928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base"/>
            <a:r>
              <a:rPr lang="ru-RU" sz="28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13. </a:t>
            </a:r>
            <a:r>
              <a:rPr lang="ru-RU" sz="28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Заявления подаются участниками ГИА лично </a:t>
            </a:r>
            <a:r>
              <a:rPr lang="ru-RU" sz="28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на основании документов, удостоверяющих личность, </a:t>
            </a:r>
            <a:r>
              <a:rPr lang="ru-RU" sz="28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или их родителями </a:t>
            </a:r>
            <a:r>
              <a:rPr lang="ru-RU" sz="28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(законными представителями) на основании документов, удостоверяющих личность, </a:t>
            </a:r>
            <a:r>
              <a:rPr lang="ru-RU" sz="28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или уполномоченными лицами</a:t>
            </a:r>
            <a:r>
              <a:rPr lang="ru-RU" sz="28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на основании документов, удостоверяющих личность, и доверенности.</a:t>
            </a:r>
          </a:p>
        </p:txBody>
      </p:sp>
    </p:spTree>
    <p:extLst>
      <p:ext uri="{BB962C8B-B14F-4D97-AF65-F5344CB8AC3E}">
        <p14:creationId xmlns:p14="http://schemas.microsoft.com/office/powerpoint/2010/main" val="40235567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68701A34-54EB-F2D4-FB48-190C97EE1755}"/>
              </a:ext>
            </a:extLst>
          </p:cNvPr>
          <p:cNvSpPr txBox="1"/>
          <p:nvPr/>
        </p:nvSpPr>
        <p:spPr>
          <a:xfrm>
            <a:off x="287524" y="313162"/>
            <a:ext cx="871296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22272F"/>
                </a:solidFill>
                <a:latin typeface="PT Serif" panose="020A0603040505020204" pitchFamily="18" charset="-52"/>
              </a:rPr>
              <a:t>ГИА-9</a:t>
            </a:r>
            <a:endParaRPr lang="ru-RU" dirty="0"/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5E0EFDDA-1645-E83F-24CC-DBD79182BE59}"/>
              </a:ext>
            </a:extLst>
          </p:cNvPr>
          <p:cNvSpPr txBox="1"/>
          <p:nvPr/>
        </p:nvSpPr>
        <p:spPr>
          <a:xfrm>
            <a:off x="377534" y="1124744"/>
            <a:ext cx="8388932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base"/>
            <a:r>
              <a:rPr lang="ru-RU" b="0" i="0" dirty="0">
                <a:effectLst/>
                <a:latin typeface="Arial" panose="020B0604020202020204" pitchFamily="34" charset="0"/>
              </a:rPr>
              <a:t>14. </a:t>
            </a: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Лица, указанные в </a:t>
            </a:r>
            <a:r>
              <a:rPr lang="ru-RU" b="0" i="0" u="sng" dirty="0">
                <a:effectLst/>
                <a:latin typeface="Arial" panose="020B0604020202020204" pitchFamily="34" charset="0"/>
                <a:hlinkClick r:id="rId2"/>
              </a:rPr>
              <a:t>пункте 6 Порядка</a:t>
            </a: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вправе изменить перечень</a:t>
            </a: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указанных в заявлениях об участии в ГИА учебных </a:t>
            </a:r>
            <a:r>
              <a:rPr lang="ru-RU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предметов, форму ГИА </a:t>
            </a: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(для лиц, указанных в </a:t>
            </a:r>
            <a:r>
              <a:rPr lang="ru-RU" b="0" i="0" u="sng" dirty="0">
                <a:effectLst/>
                <a:latin typeface="Arial" panose="020B0604020202020204" pitchFamily="34" charset="0"/>
                <a:hlinkClick r:id="rId3"/>
              </a:rPr>
              <a:t>подпункте 2 пункта 6 Порядка</a:t>
            </a: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), а также </a:t>
            </a:r>
            <a:r>
              <a:rPr lang="ru-RU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сроки участия </a:t>
            </a: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в ГИА только </a:t>
            </a:r>
            <a:r>
              <a:rPr lang="ru-RU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при наличии у них уважительных причин </a:t>
            </a: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(болезни или иных обстоятельств), подтвержденных документально.</a:t>
            </a:r>
            <a:endParaRPr lang="ru-RU" b="0" i="0" dirty="0">
              <a:effectLst/>
              <a:latin typeface="Arial" panose="020B0604020202020204" pitchFamily="34" charset="0"/>
            </a:endParaRPr>
          </a:p>
          <a:p>
            <a:pPr algn="just" fontAlgn="base"/>
            <a:endParaRPr lang="ru-RU" b="0" i="0" dirty="0">
              <a:solidFill>
                <a:srgbClr val="444444"/>
              </a:solidFill>
              <a:effectLst/>
              <a:latin typeface="Arial" panose="020B0604020202020204" pitchFamily="34" charset="0"/>
            </a:endParaRPr>
          </a:p>
          <a:p>
            <a:pPr algn="ctr" fontAlgn="base"/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В этом случае указанные лица подают соответствующие </a:t>
            </a:r>
            <a:r>
              <a:rPr lang="ru-RU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заявления в ГЭК </a:t>
            </a: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с указанием измененного перечня учебных предметов, по которым они планируют пройти ГИА, и (или) измененной формы ГИА и (или) сроков участия в ГИА, а также </a:t>
            </a:r>
            <a:r>
              <a:rPr lang="ru-RU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документы, подтверждающие уважительность причин </a:t>
            </a: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изменения перечня учебных предметов и (или) формы ГИА и (или) сроков участия в ГИА.</a:t>
            </a:r>
          </a:p>
          <a:p>
            <a:pPr algn="ctr" fontAlgn="base"/>
            <a:r>
              <a:rPr lang="ru-RU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Указанные заявления подаются не позднее чем за две недели до начала соответствующего экзамена.</a:t>
            </a:r>
          </a:p>
        </p:txBody>
      </p:sp>
    </p:spTree>
    <p:extLst>
      <p:ext uri="{BB962C8B-B14F-4D97-AF65-F5344CB8AC3E}">
        <p14:creationId xmlns:p14="http://schemas.microsoft.com/office/powerpoint/2010/main" val="9299796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F109E665-5A4A-E6ED-E1F9-0227F753C950}"/>
              </a:ext>
            </a:extLst>
          </p:cNvPr>
          <p:cNvSpPr txBox="1"/>
          <p:nvPr/>
        </p:nvSpPr>
        <p:spPr>
          <a:xfrm>
            <a:off x="5220072" y="109562"/>
            <a:ext cx="4606834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dirty="0">
                <a:hlinkClick r:id="rId2"/>
              </a:rPr>
              <a:t>https://docs.cntd.ru/document/1301373572</a:t>
            </a:r>
            <a:r>
              <a:rPr lang="ru-RU" sz="1600" dirty="0"/>
              <a:t>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ED804387-3B2D-85F5-6395-3DCC4005CC61}"/>
              </a:ext>
            </a:extLst>
          </p:cNvPr>
          <p:cNvSpPr txBox="1"/>
          <p:nvPr/>
        </p:nvSpPr>
        <p:spPr>
          <a:xfrm>
            <a:off x="323528" y="620688"/>
            <a:ext cx="8496944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base"/>
            <a:r>
              <a:rPr lang="ru-RU" sz="1600" dirty="0">
                <a:latin typeface="Arial" panose="020B0604020202020204" pitchFamily="34" charset="0"/>
              </a:rPr>
              <a:t>Приказ министерства просвещения Российской Федерации, федеральной службы по надзору в сфере образования и науки </a:t>
            </a:r>
            <a:r>
              <a:rPr lang="ru-RU" sz="1600" i="0" dirty="0">
                <a:effectLst/>
                <a:latin typeface="Arial" panose="020B0604020202020204" pitchFamily="34" charset="0"/>
              </a:rPr>
              <a:t>от 4 апреля 2023 года N </a:t>
            </a:r>
            <a:r>
              <a:rPr lang="ru-RU" sz="1600" dirty="0">
                <a:latin typeface="Arial" panose="020B0604020202020204" pitchFamily="34" charset="0"/>
              </a:rPr>
              <a:t>232/551</a:t>
            </a:r>
            <a:endParaRPr lang="ru-RU" sz="1600" i="0" dirty="0">
              <a:effectLst/>
              <a:latin typeface="Arial" panose="020B0604020202020204" pitchFamily="34" charset="0"/>
            </a:endParaRPr>
          </a:p>
          <a:p>
            <a:pPr algn="ctr" fontAlgn="base"/>
            <a:r>
              <a:rPr lang="ru-RU" sz="1600" i="0" dirty="0">
                <a:effectLst/>
                <a:latin typeface="Arial" panose="020B0604020202020204" pitchFamily="34" charset="0"/>
              </a:rPr>
              <a:t> </a:t>
            </a:r>
            <a:r>
              <a:rPr lang="ru-RU" sz="1600" b="1" i="0" dirty="0">
                <a:effectLst/>
                <a:latin typeface="Arial" panose="020B0604020202020204" pitchFamily="34" charset="0"/>
              </a:rPr>
              <a:t> «Об утверждении Порядка проведения государственной итоговой аттестации по образовательным программам основного общего образования»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F709FCAE-B34A-687B-7C49-6C335FACF6A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7544" y="1962466"/>
            <a:ext cx="5041332" cy="468571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544E3B6A-2382-03CD-41AF-6988BF6FF661}"/>
              </a:ext>
            </a:extLst>
          </p:cNvPr>
          <p:cNvSpPr txBox="1"/>
          <p:nvPr/>
        </p:nvSpPr>
        <p:spPr>
          <a:xfrm>
            <a:off x="5940152" y="2060848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rgbClr val="FF0000"/>
                </a:solidFill>
              </a:rPr>
              <a:t>Действует с 1.09.2023</a:t>
            </a:r>
          </a:p>
        </p:txBody>
      </p:sp>
    </p:spTree>
    <p:extLst>
      <p:ext uri="{BB962C8B-B14F-4D97-AF65-F5344CB8AC3E}">
        <p14:creationId xmlns:p14="http://schemas.microsoft.com/office/powerpoint/2010/main" val="25597783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DDE84A2B-8472-ED4E-0BCE-B16D83FF7F93}"/>
              </a:ext>
            </a:extLst>
          </p:cNvPr>
          <p:cNvSpPr txBox="1"/>
          <p:nvPr/>
        </p:nvSpPr>
        <p:spPr>
          <a:xfrm>
            <a:off x="287524" y="1498644"/>
            <a:ext cx="8578695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8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2. </a:t>
            </a:r>
            <a:r>
              <a:rPr lang="ru-RU" sz="28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ГИА</a:t>
            </a:r>
            <a:r>
              <a:rPr lang="ru-RU" sz="28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, завершающая освоение имеющих государственную аккредитацию основных образовательных программ основного общего образования, </a:t>
            </a:r>
            <a:r>
              <a:rPr lang="ru-RU" sz="28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является обязательной</a:t>
            </a:r>
            <a:r>
              <a:rPr lang="ru-RU" sz="28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.</a:t>
            </a:r>
            <a:endParaRPr lang="ru-RU" sz="2800" dirty="0"/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68701A34-54EB-F2D4-FB48-190C97EE1755}"/>
              </a:ext>
            </a:extLst>
          </p:cNvPr>
          <p:cNvSpPr txBox="1"/>
          <p:nvPr/>
        </p:nvSpPr>
        <p:spPr>
          <a:xfrm>
            <a:off x="287524" y="313162"/>
            <a:ext cx="871296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22272F"/>
                </a:solidFill>
                <a:latin typeface="PT Serif" panose="020A0603040505020204" pitchFamily="18" charset="-52"/>
              </a:rPr>
              <a:t>ГИА-9 </a:t>
            </a:r>
          </a:p>
          <a:p>
            <a:r>
              <a:rPr lang="en-US" b="1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I. </a:t>
            </a:r>
            <a:r>
              <a:rPr lang="ru-RU" b="1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Общие положения</a:t>
            </a:r>
          </a:p>
        </p:txBody>
      </p:sp>
      <p:sp>
        <p:nvSpPr>
          <p:cNvPr id="21" name="Rectangle 11">
            <a:extLst>
              <a:ext uri="{FF2B5EF4-FFF2-40B4-BE49-F238E27FC236}">
                <a16:creationId xmlns="" xmlns:a16="http://schemas.microsoft.com/office/drawing/2014/main" id="{65379C4A-2BE6-1640-87EE-CE61D830117E}"/>
              </a:ext>
            </a:extLst>
          </p:cNvPr>
          <p:cNvSpPr>
            <a:spLocks noChangeArrowheads="1"/>
          </p:cNvSpPr>
          <p:nvPr/>
        </p:nvSpPr>
        <p:spPr bwMode="auto">
          <a:xfrm rot="10800000" flipV="1">
            <a:off x="1187624" y="3953962"/>
            <a:ext cx="7565776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152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1524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600" b="0" i="1" u="none" strike="noStrike" cap="none" normalizeH="0" baseline="0" dirty="0">
                <a:ln>
                  <a:noFill/>
                </a:ln>
                <a:effectLst/>
                <a:cs typeface="Arial" panose="020B0604020202020204" pitchFamily="34" charset="0"/>
              </a:rPr>
              <a:t>4. </a:t>
            </a:r>
            <a:r>
              <a:rPr kumimoji="0" lang="ru-RU" altLang="ru-RU" sz="1600" b="0" i="1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cs typeface="Arial" panose="020B0604020202020204" pitchFamily="34" charset="0"/>
              </a:rPr>
              <a:t>Лица</a:t>
            </a:r>
            <a:r>
              <a:rPr kumimoji="0" lang="ru-RU" altLang="ru-RU" sz="1600" b="0" i="1" u="none" strike="noStrike" cap="none" normalizeH="0" baseline="0" dirty="0">
                <a:ln>
                  <a:noFill/>
                </a:ln>
                <a:effectLst/>
                <a:cs typeface="Arial" panose="020B0604020202020204" pitchFamily="34" charset="0"/>
              </a:rPr>
              <a:t>, обучающиеся по образовательным программам основного общего образования, являющиеся в текущем учебном году победителями или призерами заключительного этапа всероссийской олимпиады школьников, членами сборных команд Российской Федерации, участвовавших в международных олимпиадах и сформированных в порядке, устанавливаемом Министерством просвещения Российской Федерации, </a:t>
            </a:r>
            <a:r>
              <a:rPr kumimoji="0" lang="ru-RU" altLang="ru-RU" sz="1600" b="0" i="1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cs typeface="Arial" panose="020B0604020202020204" pitchFamily="34" charset="0"/>
              </a:rPr>
              <a:t>освобождаются от прохождения ГИА </a:t>
            </a:r>
            <a:r>
              <a:rPr kumimoji="0" lang="ru-RU" altLang="ru-RU" sz="1600" b="0" i="1" u="none" strike="noStrike" cap="none" normalizeH="0" baseline="0" dirty="0">
                <a:ln>
                  <a:noFill/>
                </a:ln>
                <a:effectLst/>
                <a:cs typeface="Arial" panose="020B0604020202020204" pitchFamily="34" charset="0"/>
              </a:rPr>
              <a:t>по учебному предмету, соответствующему профилю всероссийской олимпиады школьников, международной олимпиады.</a:t>
            </a:r>
            <a:r>
              <a:rPr kumimoji="0" lang="ru-RU" altLang="ru-RU" sz="1600" b="0" i="1" u="none" strike="noStrike" cap="none" normalizeH="0" baseline="0" dirty="0">
                <a:ln>
                  <a:noFill/>
                </a:ln>
                <a:effectLst/>
              </a:rPr>
              <a:t> </a:t>
            </a:r>
          </a:p>
        </p:txBody>
      </p:sp>
      <p:sp>
        <p:nvSpPr>
          <p:cNvPr id="22" name="AutoShape 12">
            <a:extLst>
              <a:ext uri="{FF2B5EF4-FFF2-40B4-BE49-F238E27FC236}">
                <a16:creationId xmlns="" xmlns:a16="http://schemas.microsoft.com/office/drawing/2014/main" id="{8403184D-D4C5-F483-2AF1-E6F49C7580C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5230138" y="-98425"/>
            <a:ext cx="104775" cy="219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4" name="AutoShape 14">
            <a:extLst>
              <a:ext uri="{FF2B5EF4-FFF2-40B4-BE49-F238E27FC236}">
                <a16:creationId xmlns="" xmlns:a16="http://schemas.microsoft.com/office/drawing/2014/main" id="{F61091D5-1791-B6BF-1F01-32E343B2FE1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9730363" y="-98425"/>
            <a:ext cx="104775" cy="219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3" name="Рисунок 2" descr="Восклицательный знак со сплошной заливкой">
            <a:extLst>
              <a:ext uri="{FF2B5EF4-FFF2-40B4-BE49-F238E27FC236}">
                <a16:creationId xmlns="" xmlns:a16="http://schemas.microsoft.com/office/drawing/2014/main" id="{3AE19ACD-E31A-2733-BE6B-6CD0AB77C83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5496" y="4451415"/>
            <a:ext cx="1563626" cy="1563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96082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68701A34-54EB-F2D4-FB48-190C97EE1755}"/>
              </a:ext>
            </a:extLst>
          </p:cNvPr>
          <p:cNvSpPr txBox="1"/>
          <p:nvPr/>
        </p:nvSpPr>
        <p:spPr>
          <a:xfrm>
            <a:off x="287524" y="313162"/>
            <a:ext cx="871296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22272F"/>
                </a:solidFill>
                <a:latin typeface="PT Serif" panose="020A0603040505020204" pitchFamily="18" charset="-52"/>
              </a:rPr>
              <a:t>ГИА-9 </a:t>
            </a:r>
          </a:p>
          <a:p>
            <a:r>
              <a:rPr lang="ru-RU" b="1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II. Формы проведения ГИА и участники ГИА</a:t>
            </a:r>
            <a:endParaRPr lang="ru-RU" dirty="0"/>
          </a:p>
        </p:txBody>
      </p:sp>
      <p:sp>
        <p:nvSpPr>
          <p:cNvPr id="2" name="Стрелка: вниз 1">
            <a:extLst>
              <a:ext uri="{FF2B5EF4-FFF2-40B4-BE49-F238E27FC236}">
                <a16:creationId xmlns="" xmlns:a16="http://schemas.microsoft.com/office/drawing/2014/main" id="{77AC5E35-6E4C-6D8B-2C0C-EF497CCA1456}"/>
              </a:ext>
            </a:extLst>
          </p:cNvPr>
          <p:cNvSpPr/>
          <p:nvPr/>
        </p:nvSpPr>
        <p:spPr>
          <a:xfrm>
            <a:off x="1331640" y="1107832"/>
            <a:ext cx="504056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>
            <a:extLst>
              <a:ext uri="{FF2B5EF4-FFF2-40B4-BE49-F238E27FC236}">
                <a16:creationId xmlns="" xmlns:a16="http://schemas.microsoft.com/office/drawing/2014/main" id="{250DA3F8-9B3B-1B2C-91C0-CC26B0F13B76}"/>
              </a:ext>
            </a:extLst>
          </p:cNvPr>
          <p:cNvSpPr/>
          <p:nvPr/>
        </p:nvSpPr>
        <p:spPr>
          <a:xfrm>
            <a:off x="503548" y="1740277"/>
            <a:ext cx="2160240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05382519-2B3F-00CE-9B4A-7A74C1423E91}"/>
              </a:ext>
            </a:extLst>
          </p:cNvPr>
          <p:cNvSpPr txBox="1"/>
          <p:nvPr/>
        </p:nvSpPr>
        <p:spPr>
          <a:xfrm>
            <a:off x="611560" y="1700808"/>
            <a:ext cx="19442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chemeClr val="bg1"/>
                </a:solidFill>
                <a:latin typeface="+mj-lt"/>
              </a:rPr>
              <a:t>ОГЭ</a:t>
            </a:r>
          </a:p>
        </p:txBody>
      </p:sp>
      <p:sp>
        <p:nvSpPr>
          <p:cNvPr id="5" name="Стрелка: вниз 4">
            <a:extLst>
              <a:ext uri="{FF2B5EF4-FFF2-40B4-BE49-F238E27FC236}">
                <a16:creationId xmlns="" xmlns:a16="http://schemas.microsoft.com/office/drawing/2014/main" id="{E6EE937C-FD71-3F17-AF7E-46A5678F6B47}"/>
              </a:ext>
            </a:extLst>
          </p:cNvPr>
          <p:cNvSpPr/>
          <p:nvPr/>
        </p:nvSpPr>
        <p:spPr>
          <a:xfrm>
            <a:off x="4319972" y="1107832"/>
            <a:ext cx="504056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>
            <a:extLst>
              <a:ext uri="{FF2B5EF4-FFF2-40B4-BE49-F238E27FC236}">
                <a16:creationId xmlns="" xmlns:a16="http://schemas.microsoft.com/office/drawing/2014/main" id="{5B632F5C-EC13-A0EF-54A9-FC22AAD9A927}"/>
              </a:ext>
            </a:extLst>
          </p:cNvPr>
          <p:cNvSpPr/>
          <p:nvPr/>
        </p:nvSpPr>
        <p:spPr>
          <a:xfrm>
            <a:off x="3491880" y="1740277"/>
            <a:ext cx="2160240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265576CE-D40B-64D2-958D-B79950977E69}"/>
              </a:ext>
            </a:extLst>
          </p:cNvPr>
          <p:cNvSpPr txBox="1"/>
          <p:nvPr/>
        </p:nvSpPr>
        <p:spPr>
          <a:xfrm>
            <a:off x="3599892" y="1700808"/>
            <a:ext cx="19442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chemeClr val="bg1"/>
                </a:solidFill>
                <a:latin typeface="+mj-lt"/>
              </a:rPr>
              <a:t>ГВЭ</a:t>
            </a:r>
          </a:p>
        </p:txBody>
      </p:sp>
      <p:sp>
        <p:nvSpPr>
          <p:cNvPr id="13" name="Стрелка: вниз 12">
            <a:extLst>
              <a:ext uri="{FF2B5EF4-FFF2-40B4-BE49-F238E27FC236}">
                <a16:creationId xmlns="" xmlns:a16="http://schemas.microsoft.com/office/drawing/2014/main" id="{03900A02-CEE4-2F44-733C-7939CF9A5A5C}"/>
              </a:ext>
            </a:extLst>
          </p:cNvPr>
          <p:cNvSpPr/>
          <p:nvPr/>
        </p:nvSpPr>
        <p:spPr>
          <a:xfrm>
            <a:off x="7315592" y="1107832"/>
            <a:ext cx="504056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>
            <a:extLst>
              <a:ext uri="{FF2B5EF4-FFF2-40B4-BE49-F238E27FC236}">
                <a16:creationId xmlns="" xmlns:a16="http://schemas.microsoft.com/office/drawing/2014/main" id="{3A638032-703D-09EA-2B6A-B83A0584763A}"/>
              </a:ext>
            </a:extLst>
          </p:cNvPr>
          <p:cNvSpPr/>
          <p:nvPr/>
        </p:nvSpPr>
        <p:spPr>
          <a:xfrm>
            <a:off x="6487500" y="1740277"/>
            <a:ext cx="2160240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TextBox 14">
            <a:extLst>
              <a:ext uri="{FF2B5EF4-FFF2-40B4-BE49-F238E27FC236}">
                <a16:creationId xmlns="" xmlns:a16="http://schemas.microsoft.com/office/drawing/2014/main" id="{1F6CB230-84F4-6BE7-3673-C7B18CCABD3E}"/>
              </a:ext>
            </a:extLst>
          </p:cNvPr>
          <p:cNvSpPr txBox="1"/>
          <p:nvPr/>
        </p:nvSpPr>
        <p:spPr>
          <a:xfrm rot="10800000">
            <a:off x="1803626" y="4499699"/>
            <a:ext cx="54341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chemeClr val="bg1"/>
                </a:solidFill>
                <a:latin typeface="+mj-lt"/>
              </a:rPr>
              <a:t>ОИВ</a:t>
            </a:r>
          </a:p>
        </p:txBody>
      </p:sp>
      <p:sp>
        <p:nvSpPr>
          <p:cNvPr id="16" name="Rectangle 1">
            <a:extLst>
              <a:ext uri="{FF2B5EF4-FFF2-40B4-BE49-F238E27FC236}">
                <a16:creationId xmlns="" xmlns:a16="http://schemas.microsoft.com/office/drawing/2014/main" id="{C693F581-25B4-3FB5-5C80-A9C1201AF425}"/>
              </a:ext>
            </a:extLst>
          </p:cNvPr>
          <p:cNvSpPr>
            <a:spLocks noChangeArrowheads="1"/>
          </p:cNvSpPr>
          <p:nvPr/>
        </p:nvSpPr>
        <p:spPr bwMode="auto">
          <a:xfrm rot="10800000" flipV="1">
            <a:off x="287524" y="2257375"/>
            <a:ext cx="2555776" cy="4154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152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1524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100" b="0" i="1" u="sng" strike="noStrike" cap="none" normalizeH="0" baseline="0" dirty="0">
                <a:ln>
                  <a:noFill/>
                </a:ln>
                <a:solidFill>
                  <a:srgbClr val="444444"/>
                </a:solidFill>
                <a:effectLst/>
                <a:cs typeface="Arial" panose="020B0604020202020204" pitchFamily="34" charset="0"/>
              </a:rPr>
              <a:t>КИМы стандартизированной формы.</a:t>
            </a:r>
          </a:p>
          <a:p>
            <a:pPr marL="0" marR="0" lvl="0" indent="1524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100" b="0" i="1" u="sng" strike="noStrike" cap="none" normalizeH="0" baseline="0" dirty="0">
              <a:ln>
                <a:noFill/>
              </a:ln>
              <a:solidFill>
                <a:srgbClr val="444444"/>
              </a:solidFill>
              <a:effectLst/>
              <a:cs typeface="Arial" panose="020B0604020202020204" pitchFamily="34" charset="0"/>
            </a:endParaRPr>
          </a:p>
          <a:p>
            <a:pPr marL="0" marR="0" lvl="0" indent="1524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altLang="ru-RU" sz="1100" u="sng" dirty="0">
                <a:solidFill>
                  <a:srgbClr val="444444"/>
                </a:solidFill>
                <a:cs typeface="Arial" panose="020B0604020202020204" pitchFamily="34" charset="0"/>
              </a:rPr>
              <a:t>Группы сдающих:</a:t>
            </a:r>
          </a:p>
          <a:p>
            <a:pPr marL="171450" marR="0" lvl="0" indent="-1714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ru-RU" altLang="ru-RU" sz="1100" b="0" i="0" u="none" strike="noStrike" cap="none" normalizeH="0" baseline="0" dirty="0">
                <a:ln>
                  <a:noFill/>
                </a:ln>
                <a:solidFill>
                  <a:srgbClr val="444444"/>
                </a:solidFill>
                <a:effectLst/>
                <a:cs typeface="Arial" panose="020B0604020202020204" pitchFamily="34" charset="0"/>
              </a:rPr>
              <a:t>Обучающиеся ОО,</a:t>
            </a:r>
          </a:p>
          <a:p>
            <a:pPr marL="171450" marR="0" lvl="0" indent="-1714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ru-RU" altLang="ru-RU" sz="1100" dirty="0">
                <a:solidFill>
                  <a:srgbClr val="444444"/>
                </a:solidFill>
                <a:cs typeface="Arial" panose="020B0604020202020204" pitchFamily="34" charset="0"/>
              </a:rPr>
              <a:t>в т.ч. иностранные граждане,</a:t>
            </a:r>
          </a:p>
          <a:p>
            <a:pPr marL="171450" marR="0" lvl="0" indent="-1714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ru-RU" altLang="ru-RU" sz="1100" b="0" i="0" u="none" strike="noStrike" cap="none" normalizeH="0" baseline="0" dirty="0">
                <a:ln>
                  <a:noFill/>
                </a:ln>
                <a:solidFill>
                  <a:srgbClr val="444444"/>
                </a:solidFill>
                <a:effectLst/>
                <a:cs typeface="Arial" panose="020B0604020202020204" pitchFamily="34" charset="0"/>
              </a:rPr>
              <a:t>Лица без гражданства, </a:t>
            </a:r>
          </a:p>
          <a:p>
            <a:pPr marL="171450" marR="0" lvl="0" indent="-1714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ru-RU" altLang="ru-RU" sz="1100" b="0" i="0" u="none" strike="noStrike" cap="none" normalizeH="0" baseline="0" dirty="0">
                <a:ln>
                  <a:noFill/>
                </a:ln>
                <a:solidFill>
                  <a:srgbClr val="444444"/>
                </a:solidFill>
                <a:effectLst/>
                <a:cs typeface="Arial" panose="020B0604020202020204" pitchFamily="34" charset="0"/>
              </a:rPr>
              <a:t>Соотечественники за рубежом, </a:t>
            </a:r>
          </a:p>
          <a:p>
            <a:pPr marL="171450" marR="0" lvl="0" indent="-1714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ru-RU" altLang="ru-RU" sz="1100" dirty="0">
                <a:solidFill>
                  <a:srgbClr val="444444"/>
                </a:solidFill>
                <a:cs typeface="Arial" panose="020B0604020202020204" pitchFamily="34" charset="0"/>
              </a:rPr>
              <a:t>Беженцы,</a:t>
            </a:r>
          </a:p>
          <a:p>
            <a:pPr marL="171450" marR="0" lvl="0" indent="-1714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ru-RU" altLang="ru-RU" sz="1100" b="0" i="0" u="none" strike="noStrike" cap="none" normalizeH="0" baseline="0" dirty="0">
                <a:ln>
                  <a:noFill/>
                </a:ln>
                <a:solidFill>
                  <a:srgbClr val="444444"/>
                </a:solidFill>
                <a:effectLst/>
                <a:cs typeface="Arial" panose="020B0604020202020204" pitchFamily="34" charset="0"/>
              </a:rPr>
              <a:t>Переселенцы,,</a:t>
            </a:r>
          </a:p>
          <a:p>
            <a:pPr marL="171450" marR="0" lvl="0" indent="-1714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ru-RU" altLang="ru-RU" sz="1100" dirty="0">
                <a:solidFill>
                  <a:srgbClr val="444444"/>
                </a:solidFill>
                <a:cs typeface="Arial" panose="020B0604020202020204" pitchFamily="34" charset="0"/>
              </a:rPr>
              <a:t>Обучающиеся за пределами РФ,</a:t>
            </a:r>
          </a:p>
          <a:p>
            <a:pPr marL="171450" marR="0" lvl="0" indent="-1714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ru-RU" altLang="ru-RU" sz="1100" b="0" i="0" u="none" strike="noStrike" cap="none" normalizeH="0" baseline="0" dirty="0">
                <a:ln>
                  <a:noFill/>
                </a:ln>
                <a:solidFill>
                  <a:srgbClr val="444444"/>
                </a:solidFill>
                <a:effectLst/>
                <a:cs typeface="Arial" panose="020B0604020202020204" pitchFamily="34" charset="0"/>
              </a:rPr>
              <a:t>Обучающиеся в дипломатических представительствах и консульских учреждениях</a:t>
            </a:r>
          </a:p>
          <a:p>
            <a:pPr marL="0" marR="0" lvl="0" indent="1524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100" b="0" i="1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cs typeface="Arial" panose="020B0604020202020204" pitchFamily="34" charset="0"/>
              </a:rPr>
              <a:t>освоившие образовательные программы основного общего образования.</a:t>
            </a:r>
          </a:p>
          <a:p>
            <a:pPr marL="0" marR="0" lvl="0" indent="1524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100" b="0" i="1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cs typeface="Arial" panose="020B0604020202020204" pitchFamily="34" charset="0"/>
            </a:endParaRPr>
          </a:p>
          <a:p>
            <a:pPr marL="0" marR="0" lvl="0" indent="1524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100" b="0" i="0" u="none" strike="noStrike" cap="none" normalizeH="0" baseline="0" dirty="0">
                <a:ln>
                  <a:noFill/>
                </a:ln>
                <a:solidFill>
                  <a:srgbClr val="444444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ru-RU" altLang="ru-RU" sz="1100" b="0" i="0" u="sng" strike="noStrike" cap="none" normalizeH="0" baseline="0" dirty="0">
                <a:ln>
                  <a:noFill/>
                </a:ln>
                <a:solidFill>
                  <a:srgbClr val="444444"/>
                </a:solidFill>
                <a:effectLst/>
                <a:cs typeface="Arial" panose="020B0604020202020204" pitchFamily="34" charset="0"/>
              </a:rPr>
              <a:t>Формы получения образования:</a:t>
            </a:r>
          </a:p>
          <a:p>
            <a:pPr marL="171450" marR="0" lvl="0" indent="-1714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ru-RU" altLang="ru-RU" sz="1100" b="0" i="0" u="none" strike="noStrike" cap="none" normalizeH="0" baseline="0" dirty="0">
                <a:ln>
                  <a:noFill/>
                </a:ln>
                <a:solidFill>
                  <a:srgbClr val="444444"/>
                </a:solidFill>
                <a:effectLst/>
                <a:cs typeface="Arial" panose="020B0604020202020204" pitchFamily="34" charset="0"/>
              </a:rPr>
              <a:t>Очная,</a:t>
            </a:r>
          </a:p>
          <a:p>
            <a:pPr marL="171450" marR="0" lvl="0" indent="-1714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ru-RU" altLang="ru-RU" sz="1100" b="0" i="0" u="none" strike="noStrike" cap="none" normalizeH="0" baseline="0" dirty="0">
                <a:ln>
                  <a:noFill/>
                </a:ln>
                <a:solidFill>
                  <a:srgbClr val="444444"/>
                </a:solidFill>
                <a:effectLst/>
                <a:cs typeface="Arial" panose="020B0604020202020204" pitchFamily="34" charset="0"/>
              </a:rPr>
              <a:t>Очно-заочная,</a:t>
            </a:r>
          </a:p>
          <a:p>
            <a:pPr marL="171450" marR="0" lvl="0" indent="-1714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ru-RU" altLang="ru-RU" sz="1100" b="0" i="0" u="none" strike="noStrike" cap="none" normalizeH="0" baseline="0" dirty="0">
                <a:ln>
                  <a:noFill/>
                </a:ln>
                <a:solidFill>
                  <a:srgbClr val="444444"/>
                </a:solidFill>
                <a:effectLst/>
                <a:cs typeface="Arial" panose="020B0604020202020204" pitchFamily="34" charset="0"/>
              </a:rPr>
              <a:t>Заочная,</a:t>
            </a:r>
          </a:p>
          <a:p>
            <a:pPr marL="171450" marR="0" lvl="0" indent="-1714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ru-RU" altLang="ru-RU" sz="1100" dirty="0">
                <a:solidFill>
                  <a:srgbClr val="444444"/>
                </a:solidFill>
                <a:cs typeface="Arial" panose="020B0604020202020204" pitchFamily="34" charset="0"/>
              </a:rPr>
              <a:t>Семейная.</a:t>
            </a:r>
            <a:endParaRPr kumimoji="0" lang="ru-RU" altLang="ru-RU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7" name="AutoShape 2">
            <a:extLst>
              <a:ext uri="{FF2B5EF4-FFF2-40B4-BE49-F238E27FC236}">
                <a16:creationId xmlns="" xmlns:a16="http://schemas.microsoft.com/office/drawing/2014/main" id="{AF62517A-AAEA-48D9-4421-B8A6EDE3B783}"/>
              </a:ext>
            </a:extLst>
          </p:cNvPr>
          <p:cNvSpPr>
            <a:spLocks noChangeAspect="1" noChangeArrowheads="1"/>
          </p:cNvSpPr>
          <p:nvPr/>
        </p:nvSpPr>
        <p:spPr bwMode="auto">
          <a:xfrm rot="10800000">
            <a:off x="8304681" y="2396322"/>
            <a:ext cx="45719" cy="45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" name="TextBox 18">
            <a:extLst>
              <a:ext uri="{FF2B5EF4-FFF2-40B4-BE49-F238E27FC236}">
                <a16:creationId xmlns="" xmlns:a16="http://schemas.microsoft.com/office/drawing/2014/main" id="{395B60F0-D913-13E1-35FF-94D7F06CFBFA}"/>
              </a:ext>
            </a:extLst>
          </p:cNvPr>
          <p:cNvSpPr txBox="1"/>
          <p:nvPr/>
        </p:nvSpPr>
        <p:spPr>
          <a:xfrm>
            <a:off x="3233861" y="2492896"/>
            <a:ext cx="2809745" cy="32316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200" b="0" i="1" u="sng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Тексты, темы, задания, билеты</a:t>
            </a:r>
          </a:p>
          <a:p>
            <a:endParaRPr lang="ru-RU" sz="1200" dirty="0">
              <a:solidFill>
                <a:srgbClr val="444444"/>
              </a:solidFill>
              <a:latin typeface="Arial" panose="020B0604020202020204" pitchFamily="34" charset="0"/>
            </a:endParaRPr>
          </a:p>
          <a:p>
            <a:endParaRPr lang="ru-RU" sz="1200" b="0" i="0" dirty="0">
              <a:solidFill>
                <a:srgbClr val="444444"/>
              </a:solidFill>
              <a:effectLst/>
              <a:latin typeface="Arial" panose="020B0604020202020204" pitchFamily="34" charset="0"/>
            </a:endParaRPr>
          </a:p>
          <a:p>
            <a:r>
              <a:rPr lang="ru-RU" sz="1200" b="0" i="0" u="sng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Группы сдающих: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в специальных учебно-воспитательных учреждениях закрытого типа,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в учреждениях, исполняющих наказание в виде лишения свободы,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обучающиеся с ограниченными возможностями здоровья, в </a:t>
            </a:r>
            <a:r>
              <a:rPr lang="ru-RU" sz="1200" b="0" i="0" dirty="0" err="1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тч</a:t>
            </a:r>
            <a:r>
              <a:rPr lang="ru-RU" sz="12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экстерны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обучающиеся - дети-инвалиды,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инвалиды, осваивающие образовательные программы ООО, в т.ч. экстерны</a:t>
            </a:r>
            <a:endParaRPr lang="ru-RU" sz="1200" dirty="0"/>
          </a:p>
        </p:txBody>
      </p:sp>
      <p:sp>
        <p:nvSpPr>
          <p:cNvPr id="20" name="Rectangle 3">
            <a:extLst>
              <a:ext uri="{FF2B5EF4-FFF2-40B4-BE49-F238E27FC236}">
                <a16:creationId xmlns="" xmlns:a16="http://schemas.microsoft.com/office/drawing/2014/main" id="{FF1E7E8A-8A36-FD22-8777-90DD504B7BB9}"/>
              </a:ext>
            </a:extLst>
          </p:cNvPr>
          <p:cNvSpPr>
            <a:spLocks noChangeArrowheads="1"/>
          </p:cNvSpPr>
          <p:nvPr/>
        </p:nvSpPr>
        <p:spPr bwMode="auto">
          <a:xfrm rot="10800000" flipV="1">
            <a:off x="6434167" y="2487430"/>
            <a:ext cx="216024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152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1524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0" i="1" u="sng" strike="noStrike" cap="none" normalizeH="0" baseline="0" dirty="0">
                <a:ln>
                  <a:noFill/>
                </a:ln>
                <a:solidFill>
                  <a:srgbClr val="444444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Форма устанавливается субъектом РФ.</a:t>
            </a:r>
          </a:p>
          <a:p>
            <a:pPr marL="0" marR="0" lvl="0" indent="1524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200" b="0" i="0" u="none" strike="noStrike" cap="none" normalizeH="0" baseline="0" dirty="0">
              <a:ln>
                <a:noFill/>
              </a:ln>
              <a:solidFill>
                <a:srgbClr val="444444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1524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0" i="0" u="sng" strike="noStrike" cap="none" normalizeH="0" baseline="0" dirty="0">
                <a:ln>
                  <a:noFill/>
                </a:ln>
                <a:solidFill>
                  <a:srgbClr val="444444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Группы сдающих:</a:t>
            </a:r>
          </a:p>
          <a:p>
            <a:pPr marL="171450" marR="0" lvl="0" indent="-1714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ru-RU" altLang="ru-RU" sz="1200" b="0" i="0" u="none" strike="noStrike" cap="none" normalizeH="0" baseline="0" dirty="0">
                <a:ln>
                  <a:noFill/>
                </a:ln>
                <a:solidFill>
                  <a:srgbClr val="444444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Обучающие, изучавшие родной язык и выбравшие экзамен ГИА на добровольной основе.</a:t>
            </a:r>
            <a:r>
              <a:rPr kumimoji="0" lang="ru-RU" altLang="ru-RU" sz="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1" name="AutoShape 4">
            <a:extLst>
              <a:ext uri="{FF2B5EF4-FFF2-40B4-BE49-F238E27FC236}">
                <a16:creationId xmlns="" xmlns:a16="http://schemas.microsoft.com/office/drawing/2014/main" id="{B25926E6-DEA3-C3D4-C2B3-7D1A30B66C3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2428856" y="74931"/>
            <a:ext cx="45719" cy="45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2" name="TextBox 21">
            <a:extLst>
              <a:ext uri="{FF2B5EF4-FFF2-40B4-BE49-F238E27FC236}">
                <a16:creationId xmlns="" xmlns:a16="http://schemas.microsoft.com/office/drawing/2014/main" id="{8BB429D8-3E37-7C6A-0DD8-F9D6ECBCDF29}"/>
              </a:ext>
            </a:extLst>
          </p:cNvPr>
          <p:cNvSpPr txBox="1"/>
          <p:nvPr/>
        </p:nvSpPr>
        <p:spPr>
          <a:xfrm>
            <a:off x="6605121" y="1700808"/>
            <a:ext cx="19442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chemeClr val="bg1"/>
                </a:solidFill>
                <a:latin typeface="+mj-lt"/>
              </a:rPr>
              <a:t>ОИВ</a:t>
            </a:r>
          </a:p>
        </p:txBody>
      </p:sp>
      <p:sp>
        <p:nvSpPr>
          <p:cNvPr id="8" name="Rectangle 11">
            <a:extLst>
              <a:ext uri="{FF2B5EF4-FFF2-40B4-BE49-F238E27FC236}">
                <a16:creationId xmlns="" xmlns:a16="http://schemas.microsoft.com/office/drawing/2014/main" id="{5F10187D-412D-BABF-9AD8-D8D0C3719133}"/>
              </a:ext>
            </a:extLst>
          </p:cNvPr>
          <p:cNvSpPr>
            <a:spLocks noChangeArrowheads="1"/>
          </p:cNvSpPr>
          <p:nvPr/>
        </p:nvSpPr>
        <p:spPr bwMode="auto">
          <a:xfrm rot="10800000" flipV="1">
            <a:off x="3091278" y="5750168"/>
            <a:ext cx="295232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152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1524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0" i="1" u="none" strike="noStrike" cap="none" normalizeH="0" baseline="0" dirty="0">
                <a:ln>
                  <a:noFill/>
                </a:ln>
                <a:effectLst/>
                <a:cs typeface="Arial" panose="020B0604020202020204" pitchFamily="34" charset="0"/>
              </a:rPr>
              <a:t>Предоставить документы, подтверждающие невозможность участвовать в ОГЭ (ПМПК) </a:t>
            </a:r>
            <a:endParaRPr kumimoji="0" lang="ru-RU" altLang="ru-RU" sz="1200" b="0" i="1" u="none" strike="noStrike" cap="none" normalizeH="0" baseline="0" dirty="0">
              <a:ln>
                <a:noFill/>
              </a:ln>
              <a:effectLst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4D7B5E4D-1436-75E4-2B50-1BACD752CE50}"/>
              </a:ext>
            </a:extLst>
          </p:cNvPr>
          <p:cNvSpPr txBox="1"/>
          <p:nvPr/>
        </p:nvSpPr>
        <p:spPr>
          <a:xfrm>
            <a:off x="6411137" y="4894571"/>
            <a:ext cx="2467747" cy="707886"/>
          </a:xfrm>
          <a:custGeom>
            <a:avLst/>
            <a:gdLst>
              <a:gd name="connsiteX0" fmla="*/ 0 w 2467747"/>
              <a:gd name="connsiteY0" fmla="*/ 0 h 707886"/>
              <a:gd name="connsiteX1" fmla="*/ 666292 w 2467747"/>
              <a:gd name="connsiteY1" fmla="*/ 0 h 707886"/>
              <a:gd name="connsiteX2" fmla="*/ 1332583 w 2467747"/>
              <a:gd name="connsiteY2" fmla="*/ 0 h 707886"/>
              <a:gd name="connsiteX3" fmla="*/ 1875488 w 2467747"/>
              <a:gd name="connsiteY3" fmla="*/ 0 h 707886"/>
              <a:gd name="connsiteX4" fmla="*/ 2467747 w 2467747"/>
              <a:gd name="connsiteY4" fmla="*/ 0 h 707886"/>
              <a:gd name="connsiteX5" fmla="*/ 2467747 w 2467747"/>
              <a:gd name="connsiteY5" fmla="*/ 339785 h 707886"/>
              <a:gd name="connsiteX6" fmla="*/ 2467747 w 2467747"/>
              <a:gd name="connsiteY6" fmla="*/ 707886 h 707886"/>
              <a:gd name="connsiteX7" fmla="*/ 1801455 w 2467747"/>
              <a:gd name="connsiteY7" fmla="*/ 707886 h 707886"/>
              <a:gd name="connsiteX8" fmla="*/ 1258551 w 2467747"/>
              <a:gd name="connsiteY8" fmla="*/ 707886 h 707886"/>
              <a:gd name="connsiteX9" fmla="*/ 641614 w 2467747"/>
              <a:gd name="connsiteY9" fmla="*/ 707886 h 707886"/>
              <a:gd name="connsiteX10" fmla="*/ 0 w 2467747"/>
              <a:gd name="connsiteY10" fmla="*/ 707886 h 707886"/>
              <a:gd name="connsiteX11" fmla="*/ 0 w 2467747"/>
              <a:gd name="connsiteY11" fmla="*/ 375180 h 707886"/>
              <a:gd name="connsiteX12" fmla="*/ 0 w 2467747"/>
              <a:gd name="connsiteY12" fmla="*/ 0 h 7078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467747" h="707886" extrusionOk="0">
                <a:moveTo>
                  <a:pt x="0" y="0"/>
                </a:moveTo>
                <a:cubicBezTo>
                  <a:pt x="204882" y="7034"/>
                  <a:pt x="489608" y="23821"/>
                  <a:pt x="666292" y="0"/>
                </a:cubicBezTo>
                <a:cubicBezTo>
                  <a:pt x="842976" y="-23821"/>
                  <a:pt x="1055869" y="-33092"/>
                  <a:pt x="1332583" y="0"/>
                </a:cubicBezTo>
                <a:cubicBezTo>
                  <a:pt x="1609297" y="33092"/>
                  <a:pt x="1714462" y="9321"/>
                  <a:pt x="1875488" y="0"/>
                </a:cubicBezTo>
                <a:cubicBezTo>
                  <a:pt x="2036515" y="-9321"/>
                  <a:pt x="2308754" y="-748"/>
                  <a:pt x="2467747" y="0"/>
                </a:cubicBezTo>
                <a:cubicBezTo>
                  <a:pt x="2482524" y="77615"/>
                  <a:pt x="2451499" y="171314"/>
                  <a:pt x="2467747" y="339785"/>
                </a:cubicBezTo>
                <a:cubicBezTo>
                  <a:pt x="2483995" y="508256"/>
                  <a:pt x="2451282" y="607306"/>
                  <a:pt x="2467747" y="707886"/>
                </a:cubicBezTo>
                <a:cubicBezTo>
                  <a:pt x="2167275" y="677008"/>
                  <a:pt x="1994788" y="735481"/>
                  <a:pt x="1801455" y="707886"/>
                </a:cubicBezTo>
                <a:cubicBezTo>
                  <a:pt x="1608122" y="680291"/>
                  <a:pt x="1456894" y="694384"/>
                  <a:pt x="1258551" y="707886"/>
                </a:cubicBezTo>
                <a:cubicBezTo>
                  <a:pt x="1060208" y="721388"/>
                  <a:pt x="819442" y="679822"/>
                  <a:pt x="641614" y="707886"/>
                </a:cubicBezTo>
                <a:cubicBezTo>
                  <a:pt x="463786" y="735950"/>
                  <a:pt x="173390" y="683676"/>
                  <a:pt x="0" y="707886"/>
                </a:cubicBezTo>
                <a:cubicBezTo>
                  <a:pt x="-4936" y="550137"/>
                  <a:pt x="-15222" y="472636"/>
                  <a:pt x="0" y="375180"/>
                </a:cubicBezTo>
                <a:cubicBezTo>
                  <a:pt x="15222" y="277724"/>
                  <a:pt x="-11125" y="145494"/>
                  <a:pt x="0" y="0"/>
                </a:cubicBezTo>
                <a:close/>
              </a:path>
            </a:pathLst>
          </a:custGeom>
          <a:noFill/>
          <a:ln>
            <a:solidFill>
              <a:srgbClr val="FF0000"/>
            </a:solidFill>
            <a:extLst>
              <a:ext uri="{C807C97D-BFC1-408E-A445-0C87EB9F89A2}">
                <ask:lineSketchStyleProps xmlns="" xmlns:ask="http://schemas.microsoft.com/office/drawing/2018/sketchyshapes" sd="1725446443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txBody>
          <a:bodyPr wrap="square">
            <a:spAutoFit/>
          </a:bodyPr>
          <a:lstStyle/>
          <a:p>
            <a:pPr algn="ctr"/>
            <a:r>
              <a:rPr lang="ru-RU" sz="10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11. «…» по их желанию проводится в форме ОГЭ. При этом допускается сочетание форм проведения ГИА (ОГЭ и ГВЭ).</a:t>
            </a:r>
            <a:endParaRPr lang="ru-RU" sz="1000" dirty="0"/>
          </a:p>
        </p:txBody>
      </p:sp>
      <p:sp>
        <p:nvSpPr>
          <p:cNvPr id="23" name="Стрелка: влево 22">
            <a:extLst>
              <a:ext uri="{FF2B5EF4-FFF2-40B4-BE49-F238E27FC236}">
                <a16:creationId xmlns="" xmlns:a16="http://schemas.microsoft.com/office/drawing/2014/main" id="{38593DE1-F7F6-89DC-2975-1686545C5740}"/>
              </a:ext>
            </a:extLst>
          </p:cNvPr>
          <p:cNvSpPr/>
          <p:nvPr/>
        </p:nvSpPr>
        <p:spPr>
          <a:xfrm>
            <a:off x="5868144" y="5192196"/>
            <a:ext cx="432048" cy="109012"/>
          </a:xfrm>
          <a:prstGeom prst="lef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90869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68701A34-54EB-F2D4-FB48-190C97EE1755}"/>
              </a:ext>
            </a:extLst>
          </p:cNvPr>
          <p:cNvSpPr txBox="1"/>
          <p:nvPr/>
        </p:nvSpPr>
        <p:spPr>
          <a:xfrm>
            <a:off x="287524" y="313162"/>
            <a:ext cx="871296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22272F"/>
                </a:solidFill>
                <a:latin typeface="PT Serif" panose="020A0603040505020204" pitchFamily="18" charset="-52"/>
              </a:rPr>
              <a:t>ГИА-9</a:t>
            </a:r>
            <a:endParaRPr lang="ru-RU" dirty="0"/>
          </a:p>
        </p:txBody>
      </p:sp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54BAE867-1CAC-C67D-0FA6-0EB336029CB4}"/>
              </a:ext>
            </a:extLst>
          </p:cNvPr>
          <p:cNvSpPr txBox="1"/>
          <p:nvPr/>
        </p:nvSpPr>
        <p:spPr>
          <a:xfrm>
            <a:off x="287524" y="313162"/>
            <a:ext cx="871296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22272F"/>
                </a:solidFill>
                <a:latin typeface="PT Serif" panose="020A0603040505020204" pitchFamily="18" charset="-52"/>
              </a:rPr>
              <a:t>ГИА-9 </a:t>
            </a:r>
          </a:p>
          <a:p>
            <a:r>
              <a:rPr lang="ru-RU" b="1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II. Формы проведения ГИА и участники ГИА</a:t>
            </a:r>
            <a:endParaRPr lang="ru-RU" dirty="0"/>
          </a:p>
        </p:txBody>
      </p:sp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5CE44B06-F896-84C0-A838-CE5C3F712B4C}"/>
              </a:ext>
            </a:extLst>
          </p:cNvPr>
          <p:cNvSpPr txBox="1"/>
          <p:nvPr/>
        </p:nvSpPr>
        <p:spPr>
          <a:xfrm>
            <a:off x="286874" y="1052736"/>
            <a:ext cx="8605605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4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7. К ГИА </a:t>
            </a:r>
            <a:r>
              <a:rPr lang="ru-RU" sz="24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допускаются</a:t>
            </a:r>
            <a:r>
              <a:rPr lang="ru-RU" sz="24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лица, указанные в </a:t>
            </a:r>
            <a:r>
              <a:rPr lang="ru-RU" sz="2400" b="0" i="0" u="sng" dirty="0">
                <a:effectLst/>
                <a:latin typeface="Arial" panose="020B0604020202020204" pitchFamily="34" charset="0"/>
                <a:hlinkClick r:id="rId2"/>
              </a:rPr>
              <a:t>пункте 6 Порядка</a:t>
            </a:r>
            <a:r>
              <a:rPr lang="ru-RU" sz="24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 (за исключением экстернов):</a:t>
            </a:r>
            <a:endParaRPr lang="ru-RU" sz="2400" dirty="0">
              <a:solidFill>
                <a:srgbClr val="444444"/>
              </a:solidFill>
              <a:latin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не имеющие академической задолженности,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в полном объеме выполнившие учебный план или индивидуальный учебный план (имеющие годовые отметки по всем учебным предметам учебного плана за IX класс не ниже удовлетворительных),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а также имеющие результат "зачет" за итоговое собеседование по русскому языку.</a:t>
            </a:r>
            <a:endParaRPr lang="ru-RU" sz="2400" i="1" dirty="0"/>
          </a:p>
        </p:txBody>
      </p:sp>
      <p:sp>
        <p:nvSpPr>
          <p:cNvPr id="3" name="Rectangle 1">
            <a:extLst>
              <a:ext uri="{FF2B5EF4-FFF2-40B4-BE49-F238E27FC236}">
                <a16:creationId xmlns="" xmlns:a16="http://schemas.microsoft.com/office/drawing/2014/main" id="{92A094A6-7068-6260-5C90-83E742CEC57F}"/>
              </a:ext>
            </a:extLst>
          </p:cNvPr>
          <p:cNvSpPr>
            <a:spLocks noChangeArrowheads="1"/>
          </p:cNvSpPr>
          <p:nvPr/>
        </p:nvSpPr>
        <p:spPr bwMode="auto">
          <a:xfrm rot="10800000" flipV="1">
            <a:off x="286874" y="4775475"/>
            <a:ext cx="5148572" cy="1754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152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lang="ru-RU" altLang="ru-RU" dirty="0">
                <a:solidFill>
                  <a:srgbClr val="444444"/>
                </a:solidFill>
                <a:cs typeface="Arial" panose="020B0604020202020204" pitchFamily="34" charset="0"/>
              </a:rPr>
              <a:t>Протоколы проведения итогового собеседования. </a:t>
            </a: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rgbClr val="444444"/>
                </a:solidFill>
                <a:effectLst/>
                <a:cs typeface="Arial" panose="020B0604020202020204" pitchFamily="34" charset="0"/>
              </a:rPr>
              <a:t>Сводные ведомости за 9 класс с годовыми отметками.</a:t>
            </a: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lang="ru-RU" altLang="ru-RU" dirty="0">
                <a:solidFill>
                  <a:srgbClr val="444444"/>
                </a:solidFill>
                <a:cs typeface="Arial" panose="020B0604020202020204" pitchFamily="34" charset="0"/>
              </a:rPr>
              <a:t>Протоколы промежуточной аттестации.</a:t>
            </a: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endParaRPr kumimoji="0" lang="ru-RU" altLang="ru-RU" b="0" i="0" u="none" strike="noStrike" cap="none" normalizeH="0" baseline="0" dirty="0">
              <a:ln>
                <a:noFill/>
              </a:ln>
              <a:solidFill>
                <a:srgbClr val="444444"/>
              </a:solidFill>
              <a:effectLst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B32DA56E-7A3D-DDFC-C74E-3922BB0DFCA7}"/>
              </a:ext>
            </a:extLst>
          </p:cNvPr>
          <p:cNvSpPr txBox="1"/>
          <p:nvPr/>
        </p:nvSpPr>
        <p:spPr>
          <a:xfrm>
            <a:off x="5113056" y="5652638"/>
            <a:ext cx="3887436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>
              <a:buNone/>
            </a:pPr>
            <a:r>
              <a:rPr lang="ru-RU" dirty="0">
                <a:solidFill>
                  <a:srgbClr val="002060"/>
                </a:solidFill>
              </a:rPr>
              <a:t>Решение о допуске принимается педагогическим советом школы и оформляется приказом.</a:t>
            </a:r>
          </a:p>
        </p:txBody>
      </p:sp>
    </p:spTree>
    <p:extLst>
      <p:ext uri="{BB962C8B-B14F-4D97-AF65-F5344CB8AC3E}">
        <p14:creationId xmlns:p14="http://schemas.microsoft.com/office/powerpoint/2010/main" val="27778539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68701A34-54EB-F2D4-FB48-190C97EE1755}"/>
              </a:ext>
            </a:extLst>
          </p:cNvPr>
          <p:cNvSpPr txBox="1"/>
          <p:nvPr/>
        </p:nvSpPr>
        <p:spPr>
          <a:xfrm>
            <a:off x="287524" y="313162"/>
            <a:ext cx="871296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22272F"/>
                </a:solidFill>
                <a:latin typeface="PT Serif" panose="020A0603040505020204" pitchFamily="18" charset="-52"/>
              </a:rPr>
              <a:t>ГИА-9</a:t>
            </a:r>
            <a:endParaRPr lang="ru-RU" dirty="0"/>
          </a:p>
        </p:txBody>
      </p:sp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54BAE867-1CAC-C67D-0FA6-0EB336029CB4}"/>
              </a:ext>
            </a:extLst>
          </p:cNvPr>
          <p:cNvSpPr txBox="1"/>
          <p:nvPr/>
        </p:nvSpPr>
        <p:spPr>
          <a:xfrm>
            <a:off x="287524" y="313162"/>
            <a:ext cx="871296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22272F"/>
                </a:solidFill>
                <a:latin typeface="PT Serif" panose="020A0603040505020204" pitchFamily="18" charset="-52"/>
              </a:rPr>
              <a:t>ГИА-9 </a:t>
            </a:r>
          </a:p>
          <a:p>
            <a:r>
              <a:rPr lang="ru-RU" b="1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II. Формы проведения ГИА и участники ГИА</a:t>
            </a:r>
            <a:endParaRPr lang="ru-RU" dirty="0"/>
          </a:p>
        </p:txBody>
      </p:sp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5CE44B06-F896-84C0-A838-CE5C3F712B4C}"/>
              </a:ext>
            </a:extLst>
          </p:cNvPr>
          <p:cNvSpPr txBox="1"/>
          <p:nvPr/>
        </p:nvSpPr>
        <p:spPr>
          <a:xfrm>
            <a:off x="286874" y="1052736"/>
            <a:ext cx="8605605" cy="50783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8. ГИА в форме ОГЭ и (или) ГВЭ включает в себя </a:t>
            </a:r>
            <a:r>
              <a:rPr lang="ru-RU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четыре экзамена </a:t>
            </a: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по следующим учебным предметам: </a:t>
            </a:r>
          </a:p>
          <a:p>
            <a:pPr algn="ctr"/>
            <a:endParaRPr lang="ru-RU" dirty="0">
              <a:solidFill>
                <a:srgbClr val="444444"/>
              </a:solidFill>
              <a:latin typeface="Arial" panose="020B0604020202020204" pitchFamily="34" charset="0"/>
            </a:endParaRPr>
          </a:p>
          <a:p>
            <a:r>
              <a:rPr lang="ru-RU" u="sng" dirty="0">
                <a:solidFill>
                  <a:srgbClr val="444444"/>
                </a:solidFill>
                <a:latin typeface="Arial" panose="020B0604020202020204" pitchFamily="34" charset="0"/>
              </a:rPr>
              <a:t>Обязательные:</a:t>
            </a:r>
            <a:r>
              <a:rPr lang="ru-RU" dirty="0">
                <a:solidFill>
                  <a:srgbClr val="444444"/>
                </a:solidFill>
                <a:latin typeface="Arial" panose="020B0604020202020204" pitchFamily="34" charset="0"/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русский язык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математика.</a:t>
            </a:r>
          </a:p>
          <a:p>
            <a:r>
              <a:rPr lang="ru-RU" u="sng" dirty="0">
                <a:solidFill>
                  <a:srgbClr val="444444"/>
                </a:solidFill>
                <a:latin typeface="Arial" panose="020B0604020202020204" pitchFamily="34" charset="0"/>
              </a:rPr>
              <a:t>Учебные предметы </a:t>
            </a:r>
            <a:r>
              <a:rPr lang="ru-RU" b="0" i="0" u="sng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по выбору: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444444"/>
                </a:solidFill>
                <a:latin typeface="Arial" panose="020B0604020202020204" pitchFamily="34" charset="0"/>
              </a:rPr>
              <a:t>биология,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444444"/>
                </a:solidFill>
                <a:latin typeface="Arial" panose="020B0604020202020204" pitchFamily="34" charset="0"/>
              </a:rPr>
              <a:t>география,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444444"/>
                </a:solidFill>
                <a:latin typeface="Arial" panose="020B0604020202020204" pitchFamily="34" charset="0"/>
              </a:rPr>
              <a:t>иностранные языки (английский, французский, немецкий и испанский),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444444"/>
                </a:solidFill>
                <a:latin typeface="Arial" panose="020B0604020202020204" pitchFamily="34" charset="0"/>
              </a:rPr>
              <a:t>информатика,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444444"/>
                </a:solidFill>
                <a:latin typeface="Arial" panose="020B0604020202020204" pitchFamily="34" charset="0"/>
              </a:rPr>
              <a:t>история,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444444"/>
                </a:solidFill>
                <a:latin typeface="Arial" panose="020B0604020202020204" pitchFamily="34" charset="0"/>
              </a:rPr>
              <a:t>литература,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444444"/>
                </a:solidFill>
                <a:latin typeface="Arial" panose="020B0604020202020204" pitchFamily="34" charset="0"/>
              </a:rPr>
              <a:t>обществознание,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физика,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химия,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b="0" i="0" dirty="0">
              <a:solidFill>
                <a:srgbClr val="444444"/>
              </a:solidFill>
              <a:effectLst/>
              <a:latin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i="1" dirty="0">
                <a:solidFill>
                  <a:srgbClr val="444444"/>
                </a:solidFill>
                <a:latin typeface="Arial" panose="020B0604020202020204" pitchFamily="34" charset="0"/>
              </a:rPr>
              <a:t>родной язык и (или) родная литература (если изучали).</a:t>
            </a:r>
            <a:endParaRPr lang="ru-RU" i="1" dirty="0"/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3BD875E4-E78B-6FB3-321A-B28A8DB9A771}"/>
              </a:ext>
            </a:extLst>
          </p:cNvPr>
          <p:cNvSpPr txBox="1"/>
          <p:nvPr/>
        </p:nvSpPr>
        <p:spPr>
          <a:xfrm>
            <a:off x="4860488" y="4005064"/>
            <a:ext cx="4032447" cy="16004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400" b="0" i="0" dirty="0">
                <a:effectLst/>
                <a:latin typeface="Arial" panose="020B0604020202020204" pitchFamily="34" charset="0"/>
              </a:rPr>
              <a:t>Для участников ГИА с </a:t>
            </a:r>
            <a:r>
              <a:rPr lang="ru-RU" sz="14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ограниченными возможностями здоровья</a:t>
            </a:r>
            <a:r>
              <a:rPr lang="ru-RU" sz="1400" b="0" i="0" dirty="0">
                <a:effectLst/>
                <a:latin typeface="Arial" panose="020B0604020202020204" pitchFamily="34" charset="0"/>
              </a:rPr>
              <a:t>, участников ГИА - </a:t>
            </a:r>
            <a:r>
              <a:rPr lang="ru-RU" sz="14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детей-инвалидов</a:t>
            </a:r>
            <a:r>
              <a:rPr lang="ru-RU" sz="1400" b="0" i="0" dirty="0">
                <a:effectLst/>
                <a:latin typeface="Arial" panose="020B0604020202020204" pitchFamily="34" charset="0"/>
              </a:rPr>
              <a:t> и </a:t>
            </a:r>
            <a:r>
              <a:rPr lang="ru-RU" sz="14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инвалидов</a:t>
            </a:r>
            <a:r>
              <a:rPr lang="ru-RU" sz="1400" b="0" i="0" dirty="0">
                <a:effectLst/>
                <a:latin typeface="Arial" panose="020B0604020202020204" pitchFamily="34" charset="0"/>
              </a:rPr>
              <a:t> ГИА </a:t>
            </a:r>
            <a:r>
              <a:rPr lang="ru-RU" sz="14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по их желанию</a:t>
            </a:r>
            <a:r>
              <a:rPr lang="ru-RU" sz="1400" b="0" i="0" dirty="0">
                <a:effectLst/>
                <a:latin typeface="Arial" panose="020B0604020202020204" pitchFamily="34" charset="0"/>
              </a:rPr>
              <a:t> проводится только по обязательным учебным предметам (далее - участники ГИА, проходящие ГИА </a:t>
            </a:r>
            <a:r>
              <a:rPr lang="ru-RU" sz="14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только по обязательным </a:t>
            </a:r>
            <a:r>
              <a:rPr lang="ru-RU" sz="1400" b="0" i="0" dirty="0">
                <a:effectLst/>
                <a:latin typeface="Arial" panose="020B0604020202020204" pitchFamily="34" charset="0"/>
              </a:rPr>
              <a:t>учебным предметам).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37436196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68701A34-54EB-F2D4-FB48-190C97EE1755}"/>
              </a:ext>
            </a:extLst>
          </p:cNvPr>
          <p:cNvSpPr txBox="1"/>
          <p:nvPr/>
        </p:nvSpPr>
        <p:spPr>
          <a:xfrm>
            <a:off x="287524" y="313162"/>
            <a:ext cx="871296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22272F"/>
                </a:solidFill>
                <a:latin typeface="PT Serif" panose="020A0603040505020204" pitchFamily="18" charset="-52"/>
              </a:rPr>
              <a:t>ГИА-9</a:t>
            </a:r>
            <a:endParaRPr lang="ru-RU" dirty="0"/>
          </a:p>
        </p:txBody>
      </p:sp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54BAE867-1CAC-C67D-0FA6-0EB336029CB4}"/>
              </a:ext>
            </a:extLst>
          </p:cNvPr>
          <p:cNvSpPr txBox="1"/>
          <p:nvPr/>
        </p:nvSpPr>
        <p:spPr>
          <a:xfrm>
            <a:off x="287524" y="313162"/>
            <a:ext cx="871296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22272F"/>
                </a:solidFill>
                <a:latin typeface="PT Serif" panose="020A0603040505020204" pitchFamily="18" charset="-52"/>
              </a:rPr>
              <a:t>ГИА-9 </a:t>
            </a:r>
          </a:p>
          <a:p>
            <a:r>
              <a:rPr lang="ru-RU" b="1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II. Формы проведения ГИА и участники ГИА</a:t>
            </a:r>
            <a:endParaRPr lang="ru-RU" dirty="0"/>
          </a:p>
        </p:txBody>
      </p:sp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5CE44B06-F896-84C0-A838-CE5C3F712B4C}"/>
              </a:ext>
            </a:extLst>
          </p:cNvPr>
          <p:cNvSpPr txBox="1"/>
          <p:nvPr/>
        </p:nvSpPr>
        <p:spPr>
          <a:xfrm>
            <a:off x="286874" y="1052736"/>
            <a:ext cx="8605605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9. Все экзамены проводятся в </a:t>
            </a:r>
            <a:r>
              <a:rPr lang="ru-RU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письменной форме </a:t>
            </a: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(за исключением случая, когда структурой и содержанием КИМ (далее - спецификация КИМ) предусмотрено выполнение заданий в устной форме, а также за исключением проведения ГВЭ в устной форме в случае, установленном </a:t>
            </a:r>
            <a:r>
              <a:rPr lang="ru-RU" b="0" i="0" u="sng" dirty="0">
                <a:effectLst/>
                <a:latin typeface="Arial" panose="020B0604020202020204" pitchFamily="34" charset="0"/>
                <a:hlinkClick r:id="rId2"/>
              </a:rPr>
              <a:t>подпунктом 1 пункта 50 Порядка</a:t>
            </a: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) </a:t>
            </a:r>
            <a:r>
              <a:rPr lang="ru-RU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и на русском языке </a:t>
            </a: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(за исключением учебных предметов "Иностранные языки" (английский, испанский, немецкий и французский), а также "Родной язык" и "Родная литература").</a:t>
            </a:r>
            <a:endParaRPr lang="ru-RU" i="1" dirty="0"/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623E2B56-7309-EABC-99FC-FEF0A1283F7E}"/>
              </a:ext>
            </a:extLst>
          </p:cNvPr>
          <p:cNvSpPr txBox="1"/>
          <p:nvPr/>
        </p:nvSpPr>
        <p:spPr>
          <a:xfrm>
            <a:off x="502897" y="3454303"/>
            <a:ext cx="8389582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10. В </a:t>
            </a:r>
            <a:r>
              <a:rPr lang="ru-RU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случае изучения </a:t>
            </a: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учебного предмета обязательной части учебного плана образовательной организации </a:t>
            </a:r>
            <a:r>
              <a:rPr lang="ru-RU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на родном языке ГИА</a:t>
            </a: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по учебному предмету проводится </a:t>
            </a:r>
            <a:r>
              <a:rPr lang="ru-RU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также на родном языке </a:t>
            </a: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при условии, что при его изучении использовались </a:t>
            </a:r>
            <a:r>
              <a:rPr lang="ru-RU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учебники, включенные в федеральный перечень </a:t>
            </a: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учебников, допущенных к использованию при реализации имеющих государственную аккредитацию образовательных программ начального общего, основного общего, среднего общего образования организациями, осуществляющими образовательную деятельность, утверждаемый Министерством просвещения Российской Федерации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033585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68701A34-54EB-F2D4-FB48-190C97EE1755}"/>
              </a:ext>
            </a:extLst>
          </p:cNvPr>
          <p:cNvSpPr txBox="1"/>
          <p:nvPr/>
        </p:nvSpPr>
        <p:spPr>
          <a:xfrm>
            <a:off x="287524" y="313162"/>
            <a:ext cx="871296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22272F"/>
                </a:solidFill>
                <a:latin typeface="PT Serif" panose="020A0603040505020204" pitchFamily="18" charset="-52"/>
              </a:rPr>
              <a:t>ГИА-9</a:t>
            </a:r>
            <a:endParaRPr lang="ru-RU" dirty="0"/>
          </a:p>
        </p:txBody>
      </p:sp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4BC00351-AC8D-6B32-AFEA-C7BDCB045967}"/>
              </a:ext>
            </a:extLst>
          </p:cNvPr>
          <p:cNvSpPr txBox="1"/>
          <p:nvPr/>
        </p:nvSpPr>
        <p:spPr>
          <a:xfrm>
            <a:off x="287524" y="313162"/>
            <a:ext cx="871296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22272F"/>
                </a:solidFill>
                <a:latin typeface="PT Serif" panose="020A0603040505020204" pitchFamily="18" charset="-52"/>
              </a:rPr>
              <a:t>ГИА-9 </a:t>
            </a:r>
          </a:p>
          <a:p>
            <a:r>
              <a:rPr lang="ru-RU" b="1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II. Формы проведения ГИА и участники ГИА</a:t>
            </a:r>
            <a:endParaRPr lang="ru-RU" dirty="0"/>
          </a:p>
        </p:txBody>
      </p:sp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383C1B22-EB82-CF78-566C-5ED9B08513F3}"/>
              </a:ext>
            </a:extLst>
          </p:cNvPr>
          <p:cNvSpPr txBox="1"/>
          <p:nvPr/>
        </p:nvSpPr>
        <p:spPr>
          <a:xfrm>
            <a:off x="287524" y="1124744"/>
            <a:ext cx="8532948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12. </a:t>
            </a:r>
            <a:r>
              <a:rPr lang="ru-RU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Заявления</a:t>
            </a: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с указанием учебных предметов, форм (формы) ГИА (для лиц, указанных в </a:t>
            </a:r>
            <a:r>
              <a:rPr lang="ru-RU" b="0" i="0" u="sng" dirty="0">
                <a:effectLst/>
                <a:latin typeface="Arial" panose="020B0604020202020204" pitchFamily="34" charset="0"/>
                <a:hlinkClick r:id="rId2"/>
              </a:rPr>
              <a:t>подпункте 2 пункта 6 Порядка</a:t>
            </a: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), языка, на котором планируется сдавать экзамены (в случае, установленном </a:t>
            </a:r>
            <a:r>
              <a:rPr lang="ru-RU" b="0" i="0" u="sng" dirty="0">
                <a:effectLst/>
                <a:latin typeface="Arial" panose="020B0604020202020204" pitchFamily="34" charset="0"/>
                <a:hlinkClick r:id="rId3"/>
              </a:rPr>
              <a:t>пунктом 9 Порядка</a:t>
            </a: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), а также сроков участия в ГИА (далее - заявления об участии в ГИА) подаются </a:t>
            </a:r>
            <a:r>
              <a:rPr lang="ru-RU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до 1 марта</a:t>
            </a: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включительно:</a:t>
            </a:r>
            <a:endParaRPr lang="ru-RU" dirty="0"/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21B5B3DD-4C7A-2DEF-6994-F891925FD1CE}"/>
              </a:ext>
            </a:extLst>
          </p:cNvPr>
          <p:cNvSpPr txBox="1"/>
          <p:nvPr/>
        </p:nvSpPr>
        <p:spPr>
          <a:xfrm>
            <a:off x="467544" y="2602072"/>
            <a:ext cx="4606834" cy="338554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just" fontAlgn="base">
              <a:buAutoNum type="arabicParenR"/>
            </a:pP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лицами, указанными в </a:t>
            </a:r>
            <a:r>
              <a:rPr lang="ru-RU" b="0" i="0" u="sng" dirty="0">
                <a:solidFill>
                  <a:srgbClr val="444444"/>
                </a:solidFill>
                <a:effectLst/>
                <a:latin typeface="Arial" panose="020B0604020202020204" pitchFamily="34" charset="0"/>
                <a:hlinkClick r:id="rId4"/>
              </a:rPr>
              <a:t>пункте 6 Порядка</a:t>
            </a: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 (за исключением экстернов), - </a:t>
            </a:r>
            <a:r>
              <a:rPr lang="ru-RU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в образовательные организации</a:t>
            </a: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, в которых указанные лица осваивают образовательные программы основного общего образования;</a:t>
            </a:r>
          </a:p>
          <a:p>
            <a:pPr marL="342900" indent="-342900" algn="just" fontAlgn="base">
              <a:buAutoNum type="arabicParenR"/>
            </a:pP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экстернами - </a:t>
            </a:r>
            <a:r>
              <a:rPr lang="ru-RU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в образовательные организации, выбранные </a:t>
            </a: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экстернами для прохождения ГИА.</a:t>
            </a:r>
          </a:p>
          <a:p>
            <a:pPr marL="285750" indent="-285750" algn="just" fontAlgn="base">
              <a:buFontTx/>
              <a:buChar char="-"/>
            </a:pPr>
            <a:endParaRPr lang="ru-RU" dirty="0">
              <a:solidFill>
                <a:srgbClr val="444444"/>
              </a:solidFill>
              <a:latin typeface="Arial" panose="020B0604020202020204" pitchFamily="34" charset="0"/>
            </a:endParaRPr>
          </a:p>
          <a:p>
            <a:pPr marL="285750" indent="-285750" algn="just" fontAlgn="base">
              <a:buFontTx/>
              <a:buChar char="-"/>
            </a:pPr>
            <a:endParaRPr lang="ru-RU" b="0" i="0" dirty="0">
              <a:solidFill>
                <a:srgbClr val="444444"/>
              </a:solidFill>
              <a:effectLst/>
              <a:latin typeface="Arial" panose="020B0604020202020204" pitchFamily="34" charset="0"/>
            </a:endParaRPr>
          </a:p>
          <a:p>
            <a:pPr algn="just" fontAlgn="base"/>
            <a:r>
              <a:rPr lang="ru-RU" sz="1600" b="1" i="1" u="sng" dirty="0">
                <a:solidFill>
                  <a:srgbClr val="444444"/>
                </a:solidFill>
                <a:latin typeface="Arial" panose="020B0604020202020204" pitchFamily="34" charset="0"/>
              </a:rPr>
              <a:t>Заявления регистрируем в журнале.</a:t>
            </a:r>
            <a:endParaRPr lang="ru-RU" sz="1600" b="1" i="1" u="sng" dirty="0">
              <a:solidFill>
                <a:srgbClr val="444444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6CC97F46-0652-2AE9-3B52-3CB3656ADC43}"/>
              </a:ext>
            </a:extLst>
          </p:cNvPr>
          <p:cNvSpPr txBox="1"/>
          <p:nvPr/>
        </p:nvSpPr>
        <p:spPr>
          <a:xfrm>
            <a:off x="5922650" y="4005064"/>
            <a:ext cx="2866724" cy="2246769"/>
          </a:xfrm>
          <a:custGeom>
            <a:avLst/>
            <a:gdLst>
              <a:gd name="connsiteX0" fmla="*/ 0 w 2866724"/>
              <a:gd name="connsiteY0" fmla="*/ 0 h 2246769"/>
              <a:gd name="connsiteX1" fmla="*/ 630679 w 2866724"/>
              <a:gd name="connsiteY1" fmla="*/ 0 h 2246769"/>
              <a:gd name="connsiteX2" fmla="*/ 1261359 w 2866724"/>
              <a:gd name="connsiteY2" fmla="*/ 0 h 2246769"/>
              <a:gd name="connsiteX3" fmla="*/ 1748702 w 2866724"/>
              <a:gd name="connsiteY3" fmla="*/ 0 h 2246769"/>
              <a:gd name="connsiteX4" fmla="*/ 2379381 w 2866724"/>
              <a:gd name="connsiteY4" fmla="*/ 0 h 2246769"/>
              <a:gd name="connsiteX5" fmla="*/ 2866724 w 2866724"/>
              <a:gd name="connsiteY5" fmla="*/ 0 h 2246769"/>
              <a:gd name="connsiteX6" fmla="*/ 2866724 w 2866724"/>
              <a:gd name="connsiteY6" fmla="*/ 516757 h 2246769"/>
              <a:gd name="connsiteX7" fmla="*/ 2866724 w 2866724"/>
              <a:gd name="connsiteY7" fmla="*/ 1123385 h 2246769"/>
              <a:gd name="connsiteX8" fmla="*/ 2866724 w 2866724"/>
              <a:gd name="connsiteY8" fmla="*/ 1707544 h 2246769"/>
              <a:gd name="connsiteX9" fmla="*/ 2866724 w 2866724"/>
              <a:gd name="connsiteY9" fmla="*/ 2246769 h 2246769"/>
              <a:gd name="connsiteX10" fmla="*/ 2264712 w 2866724"/>
              <a:gd name="connsiteY10" fmla="*/ 2246769 h 2246769"/>
              <a:gd name="connsiteX11" fmla="*/ 1777369 w 2866724"/>
              <a:gd name="connsiteY11" fmla="*/ 2246769 h 2246769"/>
              <a:gd name="connsiteX12" fmla="*/ 1204024 w 2866724"/>
              <a:gd name="connsiteY12" fmla="*/ 2246769 h 2246769"/>
              <a:gd name="connsiteX13" fmla="*/ 602012 w 2866724"/>
              <a:gd name="connsiteY13" fmla="*/ 2246769 h 2246769"/>
              <a:gd name="connsiteX14" fmla="*/ 0 w 2866724"/>
              <a:gd name="connsiteY14" fmla="*/ 2246769 h 2246769"/>
              <a:gd name="connsiteX15" fmla="*/ 0 w 2866724"/>
              <a:gd name="connsiteY15" fmla="*/ 1685077 h 2246769"/>
              <a:gd name="connsiteX16" fmla="*/ 0 w 2866724"/>
              <a:gd name="connsiteY16" fmla="*/ 1190788 h 2246769"/>
              <a:gd name="connsiteX17" fmla="*/ 0 w 2866724"/>
              <a:gd name="connsiteY17" fmla="*/ 606628 h 2246769"/>
              <a:gd name="connsiteX18" fmla="*/ 0 w 2866724"/>
              <a:gd name="connsiteY18" fmla="*/ 0 h 22467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2866724" h="2246769" extrusionOk="0">
                <a:moveTo>
                  <a:pt x="0" y="0"/>
                </a:moveTo>
                <a:cubicBezTo>
                  <a:pt x="144466" y="14423"/>
                  <a:pt x="367023" y="-12100"/>
                  <a:pt x="630679" y="0"/>
                </a:cubicBezTo>
                <a:cubicBezTo>
                  <a:pt x="894335" y="12100"/>
                  <a:pt x="1106218" y="-29503"/>
                  <a:pt x="1261359" y="0"/>
                </a:cubicBezTo>
                <a:cubicBezTo>
                  <a:pt x="1416500" y="29503"/>
                  <a:pt x="1542370" y="145"/>
                  <a:pt x="1748702" y="0"/>
                </a:cubicBezTo>
                <a:cubicBezTo>
                  <a:pt x="1955034" y="-145"/>
                  <a:pt x="2216433" y="-27646"/>
                  <a:pt x="2379381" y="0"/>
                </a:cubicBezTo>
                <a:cubicBezTo>
                  <a:pt x="2542329" y="27646"/>
                  <a:pt x="2684830" y="-8767"/>
                  <a:pt x="2866724" y="0"/>
                </a:cubicBezTo>
                <a:cubicBezTo>
                  <a:pt x="2846570" y="123037"/>
                  <a:pt x="2860340" y="281928"/>
                  <a:pt x="2866724" y="516757"/>
                </a:cubicBezTo>
                <a:cubicBezTo>
                  <a:pt x="2873108" y="751586"/>
                  <a:pt x="2842635" y="894232"/>
                  <a:pt x="2866724" y="1123385"/>
                </a:cubicBezTo>
                <a:cubicBezTo>
                  <a:pt x="2890813" y="1352538"/>
                  <a:pt x="2854769" y="1469378"/>
                  <a:pt x="2866724" y="1707544"/>
                </a:cubicBezTo>
                <a:cubicBezTo>
                  <a:pt x="2878679" y="1945710"/>
                  <a:pt x="2849269" y="1993230"/>
                  <a:pt x="2866724" y="2246769"/>
                </a:cubicBezTo>
                <a:cubicBezTo>
                  <a:pt x="2658182" y="2232169"/>
                  <a:pt x="2541298" y="2236679"/>
                  <a:pt x="2264712" y="2246769"/>
                </a:cubicBezTo>
                <a:cubicBezTo>
                  <a:pt x="1988126" y="2256859"/>
                  <a:pt x="2015610" y="2247032"/>
                  <a:pt x="1777369" y="2246769"/>
                </a:cubicBezTo>
                <a:cubicBezTo>
                  <a:pt x="1539128" y="2246506"/>
                  <a:pt x="1390226" y="2225134"/>
                  <a:pt x="1204024" y="2246769"/>
                </a:cubicBezTo>
                <a:cubicBezTo>
                  <a:pt x="1017822" y="2268404"/>
                  <a:pt x="780090" y="2271331"/>
                  <a:pt x="602012" y="2246769"/>
                </a:cubicBezTo>
                <a:cubicBezTo>
                  <a:pt x="423934" y="2222207"/>
                  <a:pt x="243458" y="2264010"/>
                  <a:pt x="0" y="2246769"/>
                </a:cubicBezTo>
                <a:cubicBezTo>
                  <a:pt x="15758" y="2080502"/>
                  <a:pt x="17544" y="1920625"/>
                  <a:pt x="0" y="1685077"/>
                </a:cubicBezTo>
                <a:cubicBezTo>
                  <a:pt x="-17544" y="1449529"/>
                  <a:pt x="-18534" y="1433218"/>
                  <a:pt x="0" y="1190788"/>
                </a:cubicBezTo>
                <a:cubicBezTo>
                  <a:pt x="18534" y="948358"/>
                  <a:pt x="8734" y="750422"/>
                  <a:pt x="0" y="606628"/>
                </a:cubicBezTo>
                <a:cubicBezTo>
                  <a:pt x="-8734" y="462834"/>
                  <a:pt x="19115" y="287144"/>
                  <a:pt x="0" y="0"/>
                </a:cubicBezTo>
                <a:close/>
              </a:path>
            </a:pathLst>
          </a:custGeom>
          <a:noFill/>
          <a:ln>
            <a:solidFill>
              <a:srgbClr val="FF0000"/>
            </a:solidFill>
            <a:extLst>
              <a:ext uri="{C807C97D-BFC1-408E-A445-0C87EB9F89A2}">
                <ask:lineSketchStyleProps xmlns="" xmlns:ask="http://schemas.microsoft.com/office/drawing/2018/sketchyshapes" sd="1725446443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txBody>
          <a:bodyPr wrap="square">
            <a:spAutoFit/>
          </a:bodyPr>
          <a:lstStyle/>
          <a:p>
            <a:pPr algn="ctr"/>
            <a:r>
              <a:rPr lang="ru-RU" sz="10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Лица, указанные в </a:t>
            </a:r>
            <a:r>
              <a:rPr lang="ru-RU" sz="1000" b="0" i="0" u="sng" dirty="0">
                <a:effectLst/>
                <a:latin typeface="Arial" panose="020B0604020202020204" pitchFamily="34" charset="0"/>
                <a:hlinkClick r:id="rId4"/>
              </a:rPr>
              <a:t>пункте 6 Порядка</a:t>
            </a:r>
            <a:r>
              <a:rPr lang="ru-RU" sz="10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, вправе подать заявления об участии в ГИА </a:t>
            </a:r>
            <a:r>
              <a:rPr lang="ru-RU" sz="10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после 1 марта</a:t>
            </a:r>
            <a:r>
              <a:rPr lang="ru-RU" sz="10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только при наличии у них уважительных причин (болезни или иных обстоятельств), подтвержденных документально. В этом случае указанные лица </a:t>
            </a:r>
            <a:r>
              <a:rPr lang="ru-RU" sz="10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подают в ГЭК заявления</a:t>
            </a:r>
            <a:r>
              <a:rPr lang="ru-RU" sz="10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об участии в ГИА, а также </a:t>
            </a:r>
            <a:r>
              <a:rPr lang="ru-RU" sz="10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документы, подтверждающие отсутствие возможности </a:t>
            </a:r>
            <a:r>
              <a:rPr lang="ru-RU" sz="10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подать заявления об участии в ГИА в срок, установленный абзацем первым настоящего пункта. Указанные заявления подаются </a:t>
            </a:r>
            <a:r>
              <a:rPr lang="ru-RU" sz="10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не позднее чем за две недели до начала соответствующего экзамена</a:t>
            </a:r>
            <a:r>
              <a:rPr lang="ru-RU" sz="10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.</a:t>
            </a:r>
            <a:endParaRPr lang="ru-RU" sz="1000" dirty="0"/>
          </a:p>
        </p:txBody>
      </p:sp>
    </p:spTree>
    <p:extLst>
      <p:ext uri="{BB962C8B-B14F-4D97-AF65-F5344CB8AC3E}">
        <p14:creationId xmlns:p14="http://schemas.microsoft.com/office/powerpoint/2010/main" val="6731653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68701A34-54EB-F2D4-FB48-190C97EE1755}"/>
              </a:ext>
            </a:extLst>
          </p:cNvPr>
          <p:cNvSpPr txBox="1"/>
          <p:nvPr/>
        </p:nvSpPr>
        <p:spPr>
          <a:xfrm>
            <a:off x="287524" y="313162"/>
            <a:ext cx="871296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22272F"/>
                </a:solidFill>
                <a:latin typeface="PT Serif" panose="020A0603040505020204" pitchFamily="18" charset="-52"/>
              </a:rPr>
              <a:t>ГИА-9</a:t>
            </a:r>
            <a:endParaRPr lang="ru-RU" dirty="0"/>
          </a:p>
        </p:txBody>
      </p:sp>
      <p:pic>
        <p:nvPicPr>
          <p:cNvPr id="4" name="Рисунок 3">
            <a:extLst>
              <a:ext uri="{FF2B5EF4-FFF2-40B4-BE49-F238E27FC236}">
                <a16:creationId xmlns="" xmlns:a16="http://schemas.microsoft.com/office/drawing/2014/main" id="{05E0885B-2801-2D8F-CDFD-421A793BD4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721" y="116632"/>
            <a:ext cx="3134162" cy="4572638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4BC00351-AC8D-6B32-AFEA-C7BDCB045967}"/>
              </a:ext>
            </a:extLst>
          </p:cNvPr>
          <p:cNvSpPr txBox="1"/>
          <p:nvPr/>
        </p:nvSpPr>
        <p:spPr>
          <a:xfrm>
            <a:off x="287524" y="313162"/>
            <a:ext cx="871296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22272F"/>
                </a:solidFill>
                <a:latin typeface="PT Serif" panose="020A0603040505020204" pitchFamily="18" charset="-52"/>
              </a:rPr>
              <a:t>ГИА-9 </a:t>
            </a:r>
          </a:p>
        </p:txBody>
      </p:sp>
      <p:pic>
        <p:nvPicPr>
          <p:cNvPr id="8" name="Рисунок 7">
            <a:extLst>
              <a:ext uri="{FF2B5EF4-FFF2-40B4-BE49-F238E27FC236}">
                <a16:creationId xmlns="" xmlns:a16="http://schemas.microsoft.com/office/drawing/2014/main" id="{BACA1BB4-B5AD-2BB2-C476-07D77771CDB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95167" y="267577"/>
            <a:ext cx="4505325" cy="15525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cxnSp>
        <p:nvCxnSpPr>
          <p:cNvPr id="11" name="Прямая соединительная линия 10">
            <a:extLst>
              <a:ext uri="{FF2B5EF4-FFF2-40B4-BE49-F238E27FC236}">
                <a16:creationId xmlns="" xmlns:a16="http://schemas.microsoft.com/office/drawing/2014/main" id="{C5880B2C-B496-9EBE-291C-89765BBB0B48}"/>
              </a:ext>
            </a:extLst>
          </p:cNvPr>
          <p:cNvCxnSpPr/>
          <p:nvPr/>
        </p:nvCxnSpPr>
        <p:spPr>
          <a:xfrm>
            <a:off x="5364088" y="1340768"/>
            <a:ext cx="2088232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Рисунок 6">
            <a:extLst>
              <a:ext uri="{FF2B5EF4-FFF2-40B4-BE49-F238E27FC236}">
                <a16:creationId xmlns="" xmlns:a16="http://schemas.microsoft.com/office/drawing/2014/main" id="{87D2E1BB-E00C-7505-5291-82AE853D2DE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56672" y="2310390"/>
            <a:ext cx="3235186" cy="457263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4" name="Рисунок 13">
            <a:extLst>
              <a:ext uri="{FF2B5EF4-FFF2-40B4-BE49-F238E27FC236}">
                <a16:creationId xmlns="" xmlns:a16="http://schemas.microsoft.com/office/drawing/2014/main" id="{4A3905AF-3FD2-0A00-8D46-CBE3C0CC713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991858" y="2132856"/>
            <a:ext cx="2899440" cy="426885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BD7ECC27-C007-A6CB-0092-53758D8719B3}"/>
              </a:ext>
            </a:extLst>
          </p:cNvPr>
          <p:cNvSpPr txBox="1"/>
          <p:nvPr/>
        </p:nvSpPr>
        <p:spPr>
          <a:xfrm>
            <a:off x="184884" y="5087719"/>
            <a:ext cx="2476601" cy="830997"/>
          </a:xfrm>
          <a:custGeom>
            <a:avLst/>
            <a:gdLst>
              <a:gd name="connsiteX0" fmla="*/ 0 w 2476601"/>
              <a:gd name="connsiteY0" fmla="*/ 0 h 830997"/>
              <a:gd name="connsiteX1" fmla="*/ 668682 w 2476601"/>
              <a:gd name="connsiteY1" fmla="*/ 0 h 830997"/>
              <a:gd name="connsiteX2" fmla="*/ 1337365 w 2476601"/>
              <a:gd name="connsiteY2" fmla="*/ 0 h 830997"/>
              <a:gd name="connsiteX3" fmla="*/ 1882217 w 2476601"/>
              <a:gd name="connsiteY3" fmla="*/ 0 h 830997"/>
              <a:gd name="connsiteX4" fmla="*/ 2476601 w 2476601"/>
              <a:gd name="connsiteY4" fmla="*/ 0 h 830997"/>
              <a:gd name="connsiteX5" fmla="*/ 2476601 w 2476601"/>
              <a:gd name="connsiteY5" fmla="*/ 398879 h 830997"/>
              <a:gd name="connsiteX6" fmla="*/ 2476601 w 2476601"/>
              <a:gd name="connsiteY6" fmla="*/ 830997 h 830997"/>
              <a:gd name="connsiteX7" fmla="*/ 1807919 w 2476601"/>
              <a:gd name="connsiteY7" fmla="*/ 830997 h 830997"/>
              <a:gd name="connsiteX8" fmla="*/ 1263067 w 2476601"/>
              <a:gd name="connsiteY8" fmla="*/ 830997 h 830997"/>
              <a:gd name="connsiteX9" fmla="*/ 643916 w 2476601"/>
              <a:gd name="connsiteY9" fmla="*/ 830997 h 830997"/>
              <a:gd name="connsiteX10" fmla="*/ 0 w 2476601"/>
              <a:gd name="connsiteY10" fmla="*/ 830997 h 830997"/>
              <a:gd name="connsiteX11" fmla="*/ 0 w 2476601"/>
              <a:gd name="connsiteY11" fmla="*/ 440428 h 830997"/>
              <a:gd name="connsiteX12" fmla="*/ 0 w 2476601"/>
              <a:gd name="connsiteY12" fmla="*/ 0 h 830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476601" h="830997" extrusionOk="0">
                <a:moveTo>
                  <a:pt x="0" y="0"/>
                </a:moveTo>
                <a:cubicBezTo>
                  <a:pt x="233435" y="13164"/>
                  <a:pt x="380838" y="14182"/>
                  <a:pt x="668682" y="0"/>
                </a:cubicBezTo>
                <a:cubicBezTo>
                  <a:pt x="956526" y="-14182"/>
                  <a:pt x="1034694" y="-25575"/>
                  <a:pt x="1337365" y="0"/>
                </a:cubicBezTo>
                <a:cubicBezTo>
                  <a:pt x="1640036" y="25575"/>
                  <a:pt x="1712285" y="23631"/>
                  <a:pt x="1882217" y="0"/>
                </a:cubicBezTo>
                <a:cubicBezTo>
                  <a:pt x="2052149" y="-23631"/>
                  <a:pt x="2213729" y="-4908"/>
                  <a:pt x="2476601" y="0"/>
                </a:cubicBezTo>
                <a:cubicBezTo>
                  <a:pt x="2470997" y="182265"/>
                  <a:pt x="2471805" y="316800"/>
                  <a:pt x="2476601" y="398879"/>
                </a:cubicBezTo>
                <a:cubicBezTo>
                  <a:pt x="2481397" y="480958"/>
                  <a:pt x="2486628" y="697022"/>
                  <a:pt x="2476601" y="830997"/>
                </a:cubicBezTo>
                <a:cubicBezTo>
                  <a:pt x="2280585" y="831913"/>
                  <a:pt x="2050539" y="807301"/>
                  <a:pt x="1807919" y="830997"/>
                </a:cubicBezTo>
                <a:cubicBezTo>
                  <a:pt x="1565299" y="854693"/>
                  <a:pt x="1522577" y="815863"/>
                  <a:pt x="1263067" y="830997"/>
                </a:cubicBezTo>
                <a:cubicBezTo>
                  <a:pt x="1003557" y="846131"/>
                  <a:pt x="899103" y="838090"/>
                  <a:pt x="643916" y="830997"/>
                </a:cubicBezTo>
                <a:cubicBezTo>
                  <a:pt x="388729" y="823904"/>
                  <a:pt x="135539" y="811241"/>
                  <a:pt x="0" y="830997"/>
                </a:cubicBezTo>
                <a:cubicBezTo>
                  <a:pt x="1361" y="646056"/>
                  <a:pt x="9737" y="566994"/>
                  <a:pt x="0" y="440428"/>
                </a:cubicBezTo>
                <a:cubicBezTo>
                  <a:pt x="-9737" y="313862"/>
                  <a:pt x="13313" y="210307"/>
                  <a:pt x="0" y="0"/>
                </a:cubicBezTo>
                <a:close/>
              </a:path>
            </a:pathLst>
          </a:custGeom>
          <a:noFill/>
          <a:ln>
            <a:solidFill>
              <a:srgbClr val="FF0000"/>
            </a:solidFill>
            <a:extLst>
              <a:ext uri="{C807C97D-BFC1-408E-A445-0C87EB9F89A2}">
                <ask:lineSketchStyleProps xmlns="" xmlns:ask="http://schemas.microsoft.com/office/drawing/2018/sketchyshapes" sd="1725446443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txBody>
          <a:bodyPr wrap="square">
            <a:spAutoFit/>
          </a:bodyPr>
          <a:lstStyle/>
          <a:p>
            <a:pPr algn="ctr"/>
            <a:r>
              <a:rPr lang="ru-RU" sz="24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ГДЕ ИСКАТЬ ЗАЯВЛЕНИЕ?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65912445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40759</TotalTime>
  <Words>708</Words>
  <Application>Microsoft Office PowerPoint</Application>
  <PresentationFormat>Экран (4:3)</PresentationFormat>
  <Paragraphs>110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Arial</vt:lpstr>
      <vt:lpstr>Calibri</vt:lpstr>
      <vt:lpstr>PT Serif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Система образования г. Набережные Челны</dc:title>
  <dc:creator>Vladimir</dc:creator>
  <cp:lastModifiedBy>Каминская</cp:lastModifiedBy>
  <cp:revision>1277</cp:revision>
  <cp:lastPrinted>2020-09-26T10:10:14Z</cp:lastPrinted>
  <dcterms:created xsi:type="dcterms:W3CDTF">2013-02-06T07:02:31Z</dcterms:created>
  <dcterms:modified xsi:type="dcterms:W3CDTF">2024-10-08T10:58:19Z</dcterms:modified>
</cp:coreProperties>
</file>