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043" r:id="rId2"/>
    <p:sldId id="1024" r:id="rId3"/>
    <p:sldId id="1044" r:id="rId4"/>
    <p:sldId id="1045" r:id="rId5"/>
    <p:sldId id="1054" r:id="rId6"/>
    <p:sldId id="1055" r:id="rId7"/>
    <p:sldId id="1056" r:id="rId8"/>
    <p:sldId id="1026" r:id="rId9"/>
    <p:sldId id="1038" r:id="rId10"/>
    <p:sldId id="1048" r:id="rId11"/>
    <p:sldId id="1049" r:id="rId12"/>
    <p:sldId id="1050" r:id="rId13"/>
    <p:sldId id="1051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MMustafin" initials="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4821"/>
    <a:srgbClr val="206A33"/>
    <a:srgbClr val="090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6357" autoAdjust="0"/>
  </p:normalViewPr>
  <p:slideViewPr>
    <p:cSldViewPr showGuides="1">
      <p:cViewPr varScale="1">
        <p:scale>
          <a:sx n="71" d="100"/>
          <a:sy n="71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955" y="1"/>
            <a:ext cx="2946134" cy="49625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C72B141C-8C36-4B94-8B2D-AD6B7C3ECEC0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955" y="9428801"/>
            <a:ext cx="2946134" cy="49625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2EFECEC-5E2D-456E-A474-DFA1AB4E8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6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9E87A04A-1D79-4CE6-9FA4-7606F3ADCCAF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5527F5C3-C9F5-40F2-8017-BC469BB51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39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0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0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53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51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29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23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641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5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0D98-67B8-4E26-A627-D95E4CF8B836}" type="datetimeFigureOut">
              <a:rPr lang="ru-RU" smtClean="0"/>
              <a:pPr/>
              <a:t>08.10.2024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81FF6F9-8747-4562-A497-A598130D5201}"/>
              </a:ext>
            </a:extLst>
          </p:cNvPr>
          <p:cNvSpPr txBox="1"/>
          <p:nvPr userDrawn="1"/>
        </p:nvSpPr>
        <p:spPr>
          <a:xfrm rot="19885710">
            <a:off x="323528" y="2690336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0" b="1" i="1" dirty="0">
                <a:solidFill>
                  <a:schemeClr val="tx2">
                    <a:lumMod val="60000"/>
                    <a:lumOff val="40000"/>
                    <a:alpha val="14000"/>
                  </a:schemeClr>
                </a:solidFill>
                <a:latin typeface="Times New Roman" pitchFamily="18" charset="0"/>
                <a:cs typeface="Times New Roman" pitchFamily="18" charset="0"/>
              </a:rPr>
              <a:t>@elvira__expert</a:t>
            </a:r>
            <a:endParaRPr lang="ru-RU" sz="9000" b="1" i="1" dirty="0">
              <a:solidFill>
                <a:schemeClr val="tx2">
                  <a:lumMod val="60000"/>
                  <a:lumOff val="40000"/>
                  <a:alpha val="14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19F0-4726-4784-BBD7-2F602B4A98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48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fipi.ru/itogovoye-sobesedovaniye/04-435_22.11.2022_RON.pd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C0K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1373572#7DO0KA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"/>
          <p:cNvSpPr txBox="1">
            <a:spLocks/>
          </p:cNvSpPr>
          <p:nvPr/>
        </p:nvSpPr>
        <p:spPr>
          <a:xfrm>
            <a:off x="7010400" y="871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ru-RU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020" y="2322379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Итоговое собеседование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A1F3D65-5DF0-40FD-AE26-BA5E553217A4}"/>
              </a:ext>
            </a:extLst>
          </p:cNvPr>
          <p:cNvSpPr/>
          <p:nvPr/>
        </p:nvSpPr>
        <p:spPr>
          <a:xfrm>
            <a:off x="755576" y="47029"/>
            <a:ext cx="7956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овоселовская средняя общеобразовательная школа №5 </a:t>
            </a:r>
            <a:endParaRPr lang="ru-RU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9139BD5-5E4D-57ED-5D2A-9BC084C93DBB}"/>
              </a:ext>
            </a:extLst>
          </p:cNvPr>
          <p:cNvSpPr txBox="1"/>
          <p:nvPr/>
        </p:nvSpPr>
        <p:spPr>
          <a:xfrm>
            <a:off x="647056" y="5491877"/>
            <a:ext cx="806489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sz="1600" b="0" i="0" u="sng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Письмо Рособрнадзора от 22.11.2022 № 04-435 о направлении рекомендаций по организации и проведению итогового собеседования по русскому языку в 2023 году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4CB37F8-159C-AC34-5AA4-EB62299CCB53}"/>
              </a:ext>
            </a:extLst>
          </p:cNvPr>
          <p:cNvSpPr txBox="1"/>
          <p:nvPr/>
        </p:nvSpPr>
        <p:spPr>
          <a:xfrm>
            <a:off x="333233" y="3622435"/>
            <a:ext cx="849694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1600" dirty="0">
                <a:latin typeface="Arial" panose="020B0604020202020204" pitchFamily="34" charset="0"/>
              </a:rPr>
              <a:t>Приказ министерства просвещения Российской Федерации, федеральной службы по надзору в сфере образования и науки </a:t>
            </a:r>
            <a:r>
              <a:rPr lang="ru-RU" sz="1600" i="0" dirty="0">
                <a:effectLst/>
                <a:latin typeface="Arial" panose="020B0604020202020204" pitchFamily="34" charset="0"/>
              </a:rPr>
              <a:t>от 4 апреля 2023 года N </a:t>
            </a:r>
            <a:r>
              <a:rPr lang="ru-RU" sz="1600" dirty="0">
                <a:latin typeface="Arial" panose="020B0604020202020204" pitchFamily="34" charset="0"/>
              </a:rPr>
              <a:t>232/551</a:t>
            </a:r>
            <a:endParaRPr lang="ru-RU" sz="1600" i="0" dirty="0">
              <a:effectLst/>
              <a:latin typeface="Arial" panose="020B0604020202020204" pitchFamily="34" charset="0"/>
            </a:endParaRPr>
          </a:p>
          <a:p>
            <a:pPr algn="ctr" fontAlgn="base"/>
            <a:r>
              <a:rPr lang="ru-RU" sz="1600" i="0" dirty="0">
                <a:effectLst/>
                <a:latin typeface="Arial" panose="020B0604020202020204" pitchFamily="34" charset="0"/>
              </a:rPr>
              <a:t> </a:t>
            </a:r>
            <a:r>
              <a:rPr lang="ru-RU" sz="1600" b="1" i="0" dirty="0">
                <a:effectLst/>
                <a:latin typeface="Arial" panose="020B0604020202020204" pitchFamily="34" charset="0"/>
              </a:rPr>
              <a:t> «Об утверждении Порядка проведения государственной итоговой аттестации по образовательным программам основного общего образования»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B30AB6C-43A5-8A5B-738F-F99CA991B656}"/>
              </a:ext>
            </a:extLst>
          </p:cNvPr>
          <p:cNvSpPr txBox="1"/>
          <p:nvPr/>
        </p:nvSpPr>
        <p:spPr>
          <a:xfrm>
            <a:off x="4932040" y="6237312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 smtClean="0">
                <a:solidFill>
                  <a:srgbClr val="FF0000"/>
                </a:solidFill>
              </a:rPr>
              <a:t>Ищем письмо на конкретный год.</a:t>
            </a:r>
          </a:p>
          <a:p>
            <a:pPr algn="ctr"/>
            <a:r>
              <a:rPr lang="ru-RU" sz="1600" i="1" dirty="0" smtClean="0">
                <a:solidFill>
                  <a:srgbClr val="FF0000"/>
                </a:solidFill>
              </a:rPr>
              <a:t> Это для примера!</a:t>
            </a:r>
            <a:endParaRPr lang="ru-RU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5003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08FCB6F-62C6-556B-B816-100CA93D7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268760"/>
            <a:ext cx="8712968" cy="3317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="" xmlns:a16="http://schemas.microsoft.com/office/drawing/2014/main" id="{D3316124-18E9-531B-C533-03B58DB7CF75}"/>
              </a:ext>
            </a:extLst>
          </p:cNvPr>
          <p:cNvCxnSpPr>
            <a:cxnSpLocks/>
          </p:cNvCxnSpPr>
          <p:nvPr/>
        </p:nvCxnSpPr>
        <p:spPr>
          <a:xfrm>
            <a:off x="1619672" y="1628800"/>
            <a:ext cx="25922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285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C5C9B11-E877-95A4-A891-7C1C198C6349}"/>
              </a:ext>
            </a:extLst>
          </p:cNvPr>
          <p:cNvSpPr txBox="1"/>
          <p:nvPr/>
        </p:nvSpPr>
        <p:spPr>
          <a:xfrm>
            <a:off x="215516" y="2276872"/>
            <a:ext cx="871296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Продолжительность: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15-16 минут на каждого обучающегося.</a:t>
            </a:r>
          </a:p>
          <a:p>
            <a:pPr algn="ctr" fontAlgn="base"/>
            <a:endParaRPr lang="ru-RU" sz="2400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ctr" fontAlgn="base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Для отдельных категорий обучающихся время увеличивается на 30 минут (ОВЗ, дети-инвалиды, инвалиды).</a:t>
            </a:r>
          </a:p>
          <a:p>
            <a:pPr algn="ctr" fontAlgn="base"/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521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C5C9B11-E877-95A4-A891-7C1C198C6349}"/>
              </a:ext>
            </a:extLst>
          </p:cNvPr>
          <p:cNvSpPr txBox="1"/>
          <p:nvPr/>
        </p:nvSpPr>
        <p:spPr>
          <a:xfrm>
            <a:off x="287524" y="119675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Подготовка к проведению итогового собеседования в ОО прописана в 5 пункте методических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Стрелка: вниз 2">
            <a:extLst>
              <a:ext uri="{FF2B5EF4-FFF2-40B4-BE49-F238E27FC236}">
                <a16:creationId xmlns="" xmlns:a16="http://schemas.microsoft.com/office/drawing/2014/main" id="{D8CE3B37-C8DA-9B5B-2C10-1F25157A922D}"/>
              </a:ext>
            </a:extLst>
          </p:cNvPr>
          <p:cNvSpPr/>
          <p:nvPr/>
        </p:nvSpPr>
        <p:spPr>
          <a:xfrm>
            <a:off x="2951820" y="218795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6208D6F-4B0C-CA76-B308-05186FC665A5}"/>
              </a:ext>
            </a:extLst>
          </p:cNvPr>
          <p:cNvSpPr/>
          <p:nvPr/>
        </p:nvSpPr>
        <p:spPr>
          <a:xfrm>
            <a:off x="2123728" y="2820396"/>
            <a:ext cx="2160240" cy="13455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52BC925-A54A-4F25-D5E5-03CAAD211620}"/>
              </a:ext>
            </a:extLst>
          </p:cNvPr>
          <p:cNvSpPr txBox="1"/>
          <p:nvPr/>
        </p:nvSpPr>
        <p:spPr>
          <a:xfrm>
            <a:off x="2231740" y="2780928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В ходе учебного процесса</a:t>
            </a:r>
          </a:p>
        </p:txBody>
      </p:sp>
      <p:sp>
        <p:nvSpPr>
          <p:cNvPr id="7" name="Стрелка: вниз 6">
            <a:extLst>
              <a:ext uri="{FF2B5EF4-FFF2-40B4-BE49-F238E27FC236}">
                <a16:creationId xmlns="" xmlns:a16="http://schemas.microsoft.com/office/drawing/2014/main" id="{504A2059-70B5-2333-C25E-3ED4B7082BC7}"/>
              </a:ext>
            </a:extLst>
          </p:cNvPr>
          <p:cNvSpPr/>
          <p:nvPr/>
        </p:nvSpPr>
        <p:spPr>
          <a:xfrm>
            <a:off x="5940152" y="2187952"/>
            <a:ext cx="50405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2C2EE0DF-CAFD-83D0-70CD-3AF58EB6C409}"/>
              </a:ext>
            </a:extLst>
          </p:cNvPr>
          <p:cNvSpPr/>
          <p:nvPr/>
        </p:nvSpPr>
        <p:spPr>
          <a:xfrm>
            <a:off x="5112060" y="2820397"/>
            <a:ext cx="2160240" cy="13455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AF217BE-FC28-5859-0A12-860C7C3E513E}"/>
              </a:ext>
            </a:extLst>
          </p:cNvPr>
          <p:cNvSpPr txBox="1"/>
          <p:nvPr/>
        </p:nvSpPr>
        <p:spPr>
          <a:xfrm>
            <a:off x="5220072" y="2780928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</a:rPr>
              <a:t>Вне учебного процесса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CDD6E9B-204E-9C73-04D1-0886840492D1}"/>
              </a:ext>
            </a:extLst>
          </p:cNvPr>
          <p:cNvSpPr txBox="1"/>
          <p:nvPr/>
        </p:nvSpPr>
        <p:spPr>
          <a:xfrm>
            <a:off x="287524" y="4543071"/>
            <a:ext cx="87129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effectLst/>
                <a:latin typeface="Arial" panose="020B0604020202020204" pitchFamily="34" charset="0"/>
              </a:rPr>
              <a:t>Выделяем: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</a:rPr>
              <a:t>Аудиторию ожидания,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b="0" i="0" dirty="0">
                <a:effectLst/>
                <a:latin typeface="Arial" panose="020B0604020202020204" pitchFamily="34" charset="0"/>
              </a:rPr>
              <a:t>Аудиторию проведения,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</a:rPr>
              <a:t>Кабинеты для прошедших ИС,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ru-RU" sz="2400" b="0" i="0" dirty="0">
                <a:effectLst/>
                <a:latin typeface="Arial" panose="020B0604020202020204" pitchFamily="34" charset="0"/>
              </a:rPr>
              <a:t>Штаб.</a:t>
            </a:r>
          </a:p>
        </p:txBody>
      </p:sp>
    </p:spTree>
    <p:extLst>
      <p:ext uri="{BB962C8B-B14F-4D97-AF65-F5344CB8AC3E}">
        <p14:creationId xmlns:p14="http://schemas.microsoft.com/office/powerpoint/2010/main" val="1306848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C5C9B11-E877-95A4-A891-7C1C198C6349}"/>
              </a:ext>
            </a:extLst>
          </p:cNvPr>
          <p:cNvSpPr txBox="1"/>
          <p:nvPr/>
        </p:nvSpPr>
        <p:spPr>
          <a:xfrm>
            <a:off x="287524" y="1196752"/>
            <a:ext cx="87129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Сбор 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исходных сведений и подготовка к проведению ИС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6 пункте методических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CDD6E9B-204E-9C73-04D1-0886840492D1}"/>
              </a:ext>
            </a:extLst>
          </p:cNvPr>
          <p:cNvSpPr txBox="1"/>
          <p:nvPr/>
        </p:nvSpPr>
        <p:spPr>
          <a:xfrm>
            <a:off x="287524" y="2891260"/>
            <a:ext cx="876387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3600" b="0" i="0" dirty="0">
                <a:effectLst/>
                <a:latin typeface="Arial" panose="020B0604020202020204" pitchFamily="34" charset="0"/>
              </a:rPr>
              <a:t>Не ранее 7:30 технический специалист получает и распечатывает материалы.</a:t>
            </a:r>
          </a:p>
          <a:p>
            <a:pPr fontAlgn="base"/>
            <a:r>
              <a:rPr lang="ru-RU" sz="3600" dirty="0">
                <a:latin typeface="Arial" panose="020B0604020202020204" pitchFamily="34" charset="0"/>
              </a:rPr>
              <a:t>ИС начинается в 9:00.</a:t>
            </a:r>
            <a:endParaRPr lang="ru-RU" sz="36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CB22485A-E84F-0D27-AD46-A8E655F2401C}"/>
              </a:ext>
            </a:extLst>
          </p:cNvPr>
          <p:cNvSpPr txBox="1"/>
          <p:nvPr/>
        </p:nvSpPr>
        <p:spPr>
          <a:xfrm>
            <a:off x="312978" y="2201392"/>
            <a:ext cx="87129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Проведение ИС</a:t>
            </a:r>
            <a:r>
              <a:rPr lang="ru-RU" sz="24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7 пункте методических рекомендаций.</a:t>
            </a:r>
            <a:endParaRPr lang="ru-RU" sz="2400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F3A590E9-0456-A11E-F137-D479970A25B4}"/>
              </a:ext>
            </a:extLst>
          </p:cNvPr>
          <p:cNvSpPr txBox="1"/>
          <p:nvPr/>
        </p:nvSpPr>
        <p:spPr>
          <a:xfrm>
            <a:off x="5364088" y="5184194"/>
            <a:ext cx="52969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ru-RU" sz="1400" b="0" i="1" dirty="0">
                <a:effectLst/>
                <a:latin typeface="Arial" panose="020B0604020202020204" pitchFamily="34" charset="0"/>
              </a:rPr>
              <a:t>Могут присутствовать:</a:t>
            </a:r>
          </a:p>
          <a:p>
            <a:pPr fontAlgn="base"/>
            <a:r>
              <a:rPr lang="ru-RU" sz="1400" i="1" dirty="0">
                <a:latin typeface="Arial" panose="020B0604020202020204" pitchFamily="34" charset="0"/>
              </a:rPr>
              <a:t>Ассистент для ОВЗ и инвалидов,</a:t>
            </a:r>
          </a:p>
          <a:p>
            <a:pPr fontAlgn="base"/>
            <a:r>
              <a:rPr lang="ru-RU" sz="1400" b="0" i="1" dirty="0">
                <a:effectLst/>
                <a:latin typeface="Arial" panose="020B0604020202020204" pitchFamily="34" charset="0"/>
              </a:rPr>
              <a:t>СМИ аккредитованные,</a:t>
            </a:r>
          </a:p>
          <a:p>
            <a:pPr fontAlgn="base"/>
            <a:r>
              <a:rPr lang="ru-RU" sz="1400" b="0" i="1" dirty="0">
                <a:effectLst/>
                <a:latin typeface="Arial" panose="020B0604020202020204" pitchFamily="34" charset="0"/>
              </a:rPr>
              <a:t>Рособрнадзор</a:t>
            </a:r>
            <a:r>
              <a:rPr lang="ru-RU" sz="1400" i="1" dirty="0">
                <a:latin typeface="Arial" panose="020B0604020202020204" pitchFamily="34" charset="0"/>
              </a:rPr>
              <a:t> и др. должностные лица.</a:t>
            </a:r>
            <a:endParaRPr lang="ru-RU" sz="1400" b="0" i="1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90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70AFB4E-CE9B-AD1D-5354-6F67DAD2CC93}"/>
              </a:ext>
            </a:extLst>
          </p:cNvPr>
          <p:cNvSpPr txBox="1"/>
          <p:nvPr/>
        </p:nvSpPr>
        <p:spPr>
          <a:xfrm>
            <a:off x="287524" y="2420888"/>
            <a:ext cx="86769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18. Итоговое собеседование проводится для лиц, указанных в </a:t>
            </a:r>
            <a:r>
              <a:rPr lang="ru-RU" sz="2400" b="0" i="0" u="sng" dirty="0"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sz="24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во вторую среду февраля </a:t>
            </a:r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(далее - основная дата проведения итогового собеседования).</a:t>
            </a:r>
            <a:endParaRPr lang="ru-RU" sz="2400" dirty="0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DF42EE4-D445-B45A-5B00-0FFBF2DDF0AE}"/>
              </a:ext>
            </a:extLst>
          </p:cNvPr>
          <p:cNvSpPr txBox="1"/>
          <p:nvPr/>
        </p:nvSpPr>
        <p:spPr>
          <a:xfrm>
            <a:off x="327223" y="1192290"/>
            <a:ext cx="86769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Новое: п.16. – функции Рособрнадзора,</a:t>
            </a:r>
          </a:p>
          <a:p>
            <a:pPr algn="ctr"/>
            <a:r>
              <a:rPr lang="ru-RU" sz="2400" dirty="0">
                <a:solidFill>
                  <a:srgbClr val="444444"/>
                </a:solidFill>
                <a:latin typeface="Arial" panose="020B0604020202020204" pitchFamily="34" charset="0"/>
              </a:rPr>
              <a:t>П.17. – функции ОИВ, учредителя, </a:t>
            </a:r>
            <a:r>
              <a:rPr lang="ru-RU" sz="2400" dirty="0" err="1">
                <a:solidFill>
                  <a:srgbClr val="444444"/>
                </a:solidFill>
                <a:latin typeface="Arial" panose="020B0604020202020204" pitchFamily="34" charset="0"/>
              </a:rPr>
              <a:t>загранучредителя</a:t>
            </a:r>
            <a:r>
              <a:rPr lang="ru-RU" sz="2400" dirty="0">
                <a:solidFill>
                  <a:srgbClr val="444444"/>
                </a:solidFill>
                <a:latin typeface="Arial" panose="020B0604020202020204" pitchFamily="34" charset="0"/>
              </a:rPr>
              <a:t>.</a:t>
            </a:r>
            <a:endParaRPr lang="ru-RU" sz="2400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8BA77C2-F64C-A42D-0825-B7271F91351C}"/>
              </a:ext>
            </a:extLst>
          </p:cNvPr>
          <p:cNvSpPr txBox="1"/>
          <p:nvPr/>
        </p:nvSpPr>
        <p:spPr>
          <a:xfrm>
            <a:off x="395536" y="4523099"/>
            <a:ext cx="84609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за две недели до начала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проведения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(за исключением экстернов), - в образовательные организации, в которых указанные лица осваивают образовательные программы основного общего образования;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экстернами - в образовательные организации, выбранные экстернами для прохождения ГИА.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8A1ABB2C-C7C8-A7A8-3B30-ADA19128DC73}"/>
              </a:ext>
            </a:extLst>
          </p:cNvPr>
          <p:cNvSpPr txBox="1"/>
          <p:nvPr/>
        </p:nvSpPr>
        <p:spPr>
          <a:xfrm>
            <a:off x="6227163" y="3610492"/>
            <a:ext cx="26293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дополнительные даты: во вторую рабочую среду марта и третий понедельник апреля, 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99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1A9AE8-C62A-3FE7-EFC7-C88CE15BFE12}"/>
              </a:ext>
            </a:extLst>
          </p:cNvPr>
          <p:cNvSpPr txBox="1"/>
          <p:nvPr/>
        </p:nvSpPr>
        <p:spPr>
          <a:xfrm>
            <a:off x="215516" y="1124744"/>
            <a:ext cx="871296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19.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Заявления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об участии в итоговом собеседовании подаются лицами, указанными в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пункте 6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лично при предъявлении документов, удостоверяющих личность, или их родителями (законными представителями) при предъявлении документов, удостоверяющих личность, или уполномоченными лицами при предъявлении документов, удостоверяющих личность, и доверенности.</a:t>
            </a:r>
          </a:p>
          <a:p>
            <a:pPr algn="just" fontAlgn="base"/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Обучающиеся с ограниченными возможностями здоровья, экстерны с ограниченными возможностями здоровья при подаче заявления об участии в итоговом собеседовании предъявляют оригинал или надлежащим образом заверенную копию рекомендаций ПМПК, а обучающиеся - дети-инвалиды и инвалиды, экстерны - дети-инвалиды и инвалиды - оригинал или надлежащим образом заверенную копию справки, подтверждающей инвалидность</a:t>
            </a:r>
          </a:p>
        </p:txBody>
      </p:sp>
    </p:spTree>
    <p:extLst>
      <p:ext uri="{BB962C8B-B14F-4D97-AF65-F5344CB8AC3E}">
        <p14:creationId xmlns:p14="http://schemas.microsoft.com/office/powerpoint/2010/main" val="950609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DBB0B447-D9C5-8B0A-650A-A747508A77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5097" y="943554"/>
            <a:ext cx="3960440" cy="5625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98B727D-43A5-E791-B679-DD2C054C85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73606"/>
            <a:ext cx="3960440" cy="22326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65ED4D93-C528-907F-7CA5-8A1B04EEB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058" y="3247961"/>
            <a:ext cx="3923918" cy="18176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="" xmlns:a16="http://schemas.microsoft.com/office/drawing/2014/main" id="{6B7661A0-6CB8-E92E-987F-32122E17FEF0}"/>
              </a:ext>
            </a:extLst>
          </p:cNvPr>
          <p:cNvCxnSpPr/>
          <p:nvPr/>
        </p:nvCxnSpPr>
        <p:spPr>
          <a:xfrm>
            <a:off x="539552" y="4365104"/>
            <a:ext cx="20882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9EFBBE4-7536-E248-350C-3FC426A5B255}"/>
              </a:ext>
            </a:extLst>
          </p:cNvPr>
          <p:cNvSpPr txBox="1"/>
          <p:nvPr/>
        </p:nvSpPr>
        <p:spPr>
          <a:xfrm>
            <a:off x="129591" y="5998136"/>
            <a:ext cx="46068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sz="1800" b="1" i="1" u="sng" dirty="0">
                <a:solidFill>
                  <a:srgbClr val="444444"/>
                </a:solidFill>
                <a:latin typeface="Arial" panose="020B0604020202020204" pitchFamily="34" charset="0"/>
              </a:rPr>
              <a:t>Заявления регистрируем в журнале.</a:t>
            </a:r>
            <a:endParaRPr lang="ru-RU" sz="1800" b="1" i="1" u="sng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49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B071CB6-4183-5772-7CBA-38CCB27C2DA1}"/>
              </a:ext>
            </a:extLst>
          </p:cNvPr>
          <p:cNvSpPr txBox="1"/>
          <p:nvPr/>
        </p:nvSpPr>
        <p:spPr>
          <a:xfrm>
            <a:off x="413538" y="1772816"/>
            <a:ext cx="84609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20.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Итоговое собеседование проводится в образовательных организациях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в которых участники итогового собеседования осваивают образовательные программы основного общего образования, и (или) в местах, определенных ОИВ.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По решению ОИВ, учредителей, загранучреждений итоговое собеседование проводится с применением информационно-коммуникационных технологий, в том числе дистанционных образовательных технологий, в порядке, установленном ОИВ, учредителями, загранучреждениями.</a:t>
            </a:r>
          </a:p>
        </p:txBody>
      </p:sp>
    </p:spTree>
    <p:extLst>
      <p:ext uri="{BB962C8B-B14F-4D97-AF65-F5344CB8AC3E}">
        <p14:creationId xmlns:p14="http://schemas.microsoft.com/office/powerpoint/2010/main" val="215498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97A200D4-C78B-5950-9E59-13A5EC382AFF}"/>
              </a:ext>
            </a:extLst>
          </p:cNvPr>
          <p:cNvSpPr txBox="1"/>
          <p:nvPr/>
        </p:nvSpPr>
        <p:spPr>
          <a:xfrm>
            <a:off x="467544" y="1268760"/>
            <a:ext cx="806489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21.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Комплекты текстов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, тем и заданий итогового собеседования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в день проведения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итогового собеседования направляются ОИВ, учредителям, загранучреждениям организацией, уполномоченной в установленном законодательством Российской Федерации порядке.</a:t>
            </a:r>
          </a:p>
          <a:p>
            <a:pPr algn="just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Хранение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комплектов текстов, тем и заданий итогового собеседования осуществляется в условиях,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исключающих доступ к ним посторонних лиц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и позволяющих обеспечить их сохранность.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Разглашение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информации, содержащейся в комплектах текстов, тем и заданий итогового собеседования до начала проведения итогового собеседования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допускается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71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7639254-72F2-F039-C176-2DFE452C17AC}"/>
              </a:ext>
            </a:extLst>
          </p:cNvPr>
          <p:cNvSpPr txBox="1"/>
          <p:nvPr/>
        </p:nvSpPr>
        <p:spPr>
          <a:xfrm>
            <a:off x="377534" y="1340768"/>
            <a:ext cx="853294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22. Во время проведения итогового собеседования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участникам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итогового собеседования </a:t>
            </a:r>
            <a:r>
              <a:rPr lang="ru-RU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запрещается</a:t>
            </a:r>
            <a:r>
              <a:rPr lang="ru-RU" sz="2800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иметь при себе средства связи, фото-, аудио- и видеоаппаратуру, справочные материалы, письменные заметки и иные средства хранения и передачи информации. Участники итогового собеседования, нарушившие указанные требования, удаляются с итогового собеседования.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3446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4BC00351-AC8D-6B32-AFEA-C7BDCB045967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2B7A031-2531-DBA8-273E-252D78200B69}"/>
              </a:ext>
            </a:extLst>
          </p:cNvPr>
          <p:cNvSpPr txBox="1"/>
          <p:nvPr/>
        </p:nvSpPr>
        <p:spPr>
          <a:xfrm>
            <a:off x="287524" y="967984"/>
            <a:ext cx="856895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23.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Проверка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 ответов участников итогового собеседования завершается </a:t>
            </a:r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не позднее чем через пять календарных дней 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с даты его проведения. </a:t>
            </a:r>
          </a:p>
          <a:p>
            <a:pPr algn="ctr" fontAlgn="base"/>
            <a: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Результатом итогового собеседования является "зачет" или "незачет".</a:t>
            </a:r>
            <a:br>
              <a:rPr lang="ru-RU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endParaRPr lang="ru-RU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ctr" fontAlgn="base"/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  <a:p>
            <a:pPr algn="just" fontAlgn="base"/>
            <a:endParaRPr lang="ru-RU" b="0" i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  <a:p>
            <a:pPr algn="just" fontAlgn="base"/>
            <a:r>
              <a:rPr lang="ru-RU" b="0" i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24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. К итоговому собеседованию в дополнительные даты в текущем учебном году (во вторую рабочую среду марта и третий понедельник апреля) допускаются следующие участники итогового собеседования:</a:t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1) получившие по итоговому собеседованию неудовлетворительный результат ("незачет");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2) удаленные с итогового собеседования за нарушение требований, установленных </a:t>
            </a:r>
            <a:r>
              <a:rPr lang="ru-RU" b="0" i="0" u="sng" dirty="0">
                <a:solidFill>
                  <a:srgbClr val="444444"/>
                </a:solidFill>
                <a:effectLst/>
                <a:latin typeface="Arial" panose="020B0604020202020204" pitchFamily="34" charset="0"/>
                <a:hlinkClick r:id="rId2"/>
              </a:rPr>
              <a:t>пунктом 22 Порядка</a:t>
            </a:r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3) не явившиеся на итоговое собеседование по уважительным причинам (болезнь или иные обстоятельства), подтвержденным документально;</a:t>
            </a:r>
          </a:p>
          <a:p>
            <a:pPr algn="just" fontAlgn="base"/>
            <a:r>
              <a:rPr lang="ru-RU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4) не завершившие итоговое собеседование по уважительным причинам (болезнь или иные обстоятельства), подтвержденным документально.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E908ED9-E409-A7AD-E211-B9D464C310D8}"/>
              </a:ext>
            </a:extLst>
          </p:cNvPr>
          <p:cNvSpPr txBox="1"/>
          <p:nvPr/>
        </p:nvSpPr>
        <p:spPr>
          <a:xfrm>
            <a:off x="1547664" y="2348880"/>
            <a:ext cx="87638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ru-RU" b="0" i="0" dirty="0">
                <a:effectLst/>
                <a:latin typeface="Arial" panose="020B0604020202020204" pitchFamily="34" charset="0"/>
              </a:rPr>
              <a:t>Результат ИС как допуска к ГИА действует бессрочно. </a:t>
            </a:r>
          </a:p>
        </p:txBody>
      </p:sp>
    </p:spTree>
    <p:extLst>
      <p:ext uri="{BB962C8B-B14F-4D97-AF65-F5344CB8AC3E}">
        <p14:creationId xmlns:p14="http://schemas.microsoft.com/office/powerpoint/2010/main" val="187095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8701A34-54EB-F2D4-FB48-190C97EE1755}"/>
              </a:ext>
            </a:extLst>
          </p:cNvPr>
          <p:cNvSpPr txBox="1"/>
          <p:nvPr/>
        </p:nvSpPr>
        <p:spPr>
          <a:xfrm>
            <a:off x="287524" y="313162"/>
            <a:ext cx="8712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FD90F3F-B9B8-BF50-2070-A6ED061B3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196752"/>
            <a:ext cx="3888432" cy="5498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55ABFDD5-269E-915F-B90B-C7287D53215F}"/>
              </a:ext>
            </a:extLst>
          </p:cNvPr>
          <p:cNvSpPr txBox="1"/>
          <p:nvPr/>
        </p:nvSpPr>
        <p:spPr>
          <a:xfrm>
            <a:off x="287524" y="313162"/>
            <a:ext cx="87129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22272F"/>
                </a:solidFill>
                <a:latin typeface="PT Serif" panose="020A0603040505020204" pitchFamily="18" charset="-52"/>
              </a:rPr>
              <a:t>ГИА-9 </a:t>
            </a:r>
          </a:p>
          <a:p>
            <a:r>
              <a:rPr lang="ru-RU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III. Итоговое собеседование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3AF919FF-6E84-33BD-4CA3-648711A8F3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1966" y="1196752"/>
            <a:ext cx="3916125" cy="5498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D16DA84A-96DA-A0BD-C166-D523AD080660}"/>
              </a:ext>
            </a:extLst>
          </p:cNvPr>
          <p:cNvSpPr txBox="1"/>
          <p:nvPr/>
        </p:nvSpPr>
        <p:spPr>
          <a:xfrm>
            <a:off x="5364088" y="390106"/>
            <a:ext cx="3779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solidFill>
                  <a:srgbClr val="FF0000"/>
                </a:solidFill>
              </a:rPr>
              <a:t>Ищем письмо на конкретный год.</a:t>
            </a:r>
          </a:p>
          <a:p>
            <a:pPr algn="ctr"/>
            <a:r>
              <a:rPr lang="ru-RU" sz="1600" i="1" dirty="0">
                <a:solidFill>
                  <a:srgbClr val="FF0000"/>
                </a:solidFill>
              </a:rPr>
              <a:t> Это для примера!</a:t>
            </a:r>
          </a:p>
        </p:txBody>
      </p:sp>
    </p:spTree>
    <p:extLst>
      <p:ext uri="{BB962C8B-B14F-4D97-AF65-F5344CB8AC3E}">
        <p14:creationId xmlns:p14="http://schemas.microsoft.com/office/powerpoint/2010/main" val="5734545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40764</TotalTime>
  <Words>518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PT Serif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образования г. Набережные Челны</dc:title>
  <dc:creator>Vladimir</dc:creator>
  <cp:lastModifiedBy>Каминская</cp:lastModifiedBy>
  <cp:revision>1277</cp:revision>
  <cp:lastPrinted>2020-09-26T10:10:14Z</cp:lastPrinted>
  <dcterms:created xsi:type="dcterms:W3CDTF">2013-02-06T07:02:31Z</dcterms:created>
  <dcterms:modified xsi:type="dcterms:W3CDTF">2024-10-08T11:09:04Z</dcterms:modified>
</cp:coreProperties>
</file>