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Autofit/>
          </a:bodyPr>
          <a:lstStyle/>
          <a:p>
            <a:pPr algn="l">
              <a:spcBef>
                <a:spcPts val="1800"/>
              </a:spcBef>
            </a:pPr>
            <a:r>
              <a:rPr lang="ru-RU" sz="1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Муниципальное бюджетное образовательное учреждение</a:t>
            </a:r>
            <a:br>
              <a:rPr lang="ru-RU" sz="1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Новоселовская</a:t>
            </a:r>
            <a:r>
              <a:rPr lang="ru-RU" sz="1800" b="1" dirty="0">
                <a:latin typeface="Times New Roman" pitchFamily="18" charset="0"/>
                <a:ea typeface="Times New Roman"/>
                <a:cs typeface="Times New Roman" pitchFamily="18" charset="0"/>
              </a:rPr>
              <a:t> средняя общеобразовательная школа №</a:t>
            </a:r>
            <a:r>
              <a:rPr lang="ru-RU" sz="1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br>
              <a:rPr lang="ru-RU" sz="1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имени Героя Советского Союза В.И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800" b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Русинова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ПРОГРАММА ПОВЫШЕНИЯ КАЧЕСТВА </a:t>
            </a:r>
            <a:r>
              <a:rPr lang="ru-RU" sz="3200" dirty="0">
                <a:latin typeface="Times New Roman" pitchFamily="18" charset="0"/>
                <a:ea typeface="Times New Roman"/>
                <a:cs typeface="Times New Roman" pitchFamily="18" charset="0"/>
              </a:rPr>
              <a:t>ОБРАЗОВАНИЯ НА 2020-2022 ГОДЫ</a:t>
            </a: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792088"/>
          </a:xfrm>
        </p:spPr>
        <p:txBody>
          <a:bodyPr/>
          <a:lstStyle/>
          <a:p>
            <a:r>
              <a:rPr lang="ru-RU" dirty="0" smtClean="0"/>
              <a:t>24 августа 2020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97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6131024" cy="94096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u="sng" dirty="0" smtClean="0">
                <a:latin typeface="Times New Roman"/>
                <a:ea typeface="Times New Roman"/>
                <a:cs typeface="Times New Roman"/>
              </a:rPr>
            </a:b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>Руководство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и контроль реализации Программы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Реализация Программы организована как разработка, реализация и оформление последовательных изменений в формате малых проектов, каждый из которых реализуется в течение 2020 - 2022 учебного </a:t>
            </a:r>
            <a:r>
              <a:rPr lang="ru-RU" dirty="0" smtClean="0">
                <a:latin typeface="Times New Roman"/>
                <a:ea typeface="Times New Roman"/>
              </a:rPr>
              <a:t>года.</a:t>
            </a:r>
          </a:p>
          <a:p>
            <a:r>
              <a:rPr lang="ru-RU" dirty="0">
                <a:latin typeface="Times New Roman"/>
                <a:ea typeface="Times New Roman"/>
              </a:rPr>
              <a:t>На основании приказа № 64 от 06.04.2020г </a:t>
            </a:r>
            <a:r>
              <a:rPr lang="ru-RU" dirty="0" smtClean="0">
                <a:latin typeface="Times New Roman"/>
                <a:ea typeface="Times New Roman"/>
              </a:rPr>
              <a:t>была </a:t>
            </a:r>
            <a:r>
              <a:rPr lang="ru-RU" dirty="0">
                <a:latin typeface="Times New Roman"/>
                <a:ea typeface="Times New Roman"/>
              </a:rPr>
              <a:t>создана проектная </a:t>
            </a:r>
            <a:r>
              <a:rPr lang="ru-RU" dirty="0" smtClean="0">
                <a:latin typeface="Times New Roman"/>
                <a:ea typeface="Times New Roman"/>
              </a:rPr>
              <a:t>команда.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274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6419056" cy="940966"/>
          </a:xfrm>
        </p:spPr>
        <p:txBody>
          <a:bodyPr>
            <a:normAutofit fontScale="90000"/>
          </a:bodyPr>
          <a:lstStyle/>
          <a:p>
            <a:r>
              <a:rPr lang="ru-RU" sz="4000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Руководство и контроль реализации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Были оформлены проекты: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Проект №1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Повышение качества образования и принятие управленческих решений на основе результатов мониторинга качества образования, преподавания и управления;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Проект №2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Формирующее и поддерживающее оценивание как инструмент повышения учебной мотивации школьников;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Проект №3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Повышение качества образования в школе на основе создания школьной системы профессионального развития педагогических работников.</a:t>
            </a:r>
            <a:endParaRPr lang="ru-RU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805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23112" cy="868958"/>
          </a:xfrm>
        </p:spPr>
        <p:txBody>
          <a:bodyPr>
            <a:normAutofit fontScale="90000"/>
          </a:bodyPr>
          <a:lstStyle/>
          <a:p>
            <a:r>
              <a:rPr lang="ru-RU" u="sng" dirty="0">
                <a:latin typeface="Times New Roman"/>
                <a:ea typeface="Times New Roman"/>
              </a:rPr>
              <a:t>Сроки реализации Программы и ожидаемые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/>
                <a:ea typeface="Times New Roman"/>
              </a:rPr>
              <a:t>2020-2021</a:t>
            </a:r>
            <a:r>
              <a:rPr lang="ru-RU" b="1" dirty="0" smtClean="0">
                <a:latin typeface="Times New Roman"/>
                <a:ea typeface="Times New Roman"/>
              </a:rPr>
              <a:t> уч. г.</a:t>
            </a:r>
          </a:p>
          <a:p>
            <a:pPr>
              <a:buFontTx/>
              <a:buChar char="-"/>
            </a:pP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Внедрение проектов по созданию новой системы оценивания качества образования и управлению качеством образования</a:t>
            </a:r>
            <a:r>
              <a:rPr lang="ru-RU" sz="3400" dirty="0" smtClean="0">
                <a:latin typeface="Times New Roman"/>
              </a:rPr>
              <a:t> </a:t>
            </a:r>
          </a:p>
          <a:p>
            <a:pPr>
              <a:buFontTx/>
              <a:buChar char="-"/>
            </a:pPr>
            <a:r>
              <a:rPr lang="ru-RU" sz="3400" dirty="0" smtClean="0">
                <a:latin typeface="Times New Roman"/>
                <a:ea typeface="Times New Roman"/>
              </a:rPr>
              <a:t>Создание единой </a:t>
            </a:r>
            <a:r>
              <a:rPr lang="ru-RU" sz="3400" dirty="0" err="1" smtClean="0">
                <a:latin typeface="Times New Roman"/>
                <a:ea typeface="Times New Roman"/>
              </a:rPr>
              <a:t>внутришкольной</a:t>
            </a:r>
            <a:r>
              <a:rPr lang="ru-RU" sz="3400" dirty="0" smtClean="0">
                <a:latin typeface="Times New Roman"/>
                <a:ea typeface="Times New Roman"/>
              </a:rPr>
              <a:t> системы, использующей банк техник, приемов и методов формирующего оценивания, единого </a:t>
            </a:r>
            <a:r>
              <a:rPr lang="ru-RU" sz="3400" dirty="0" err="1" smtClean="0">
                <a:latin typeface="Times New Roman"/>
                <a:ea typeface="Times New Roman"/>
              </a:rPr>
              <a:t>критериального</a:t>
            </a:r>
            <a:r>
              <a:rPr lang="ru-RU" sz="3400" dirty="0" smtClean="0">
                <a:latin typeface="Times New Roman"/>
                <a:ea typeface="Times New Roman"/>
              </a:rPr>
              <a:t> аппарата для схожих видов работ, подкрепленного нормативными актами и методическими рекомендациями по использованию результатов оценивания.</a:t>
            </a:r>
          </a:p>
          <a:p>
            <a:pPr>
              <a:buFontTx/>
              <a:buChar char="-"/>
            </a:pPr>
            <a:r>
              <a:rPr lang="ru-RU" sz="3400" dirty="0">
                <a:latin typeface="Times New Roman"/>
                <a:ea typeface="Times New Roman"/>
              </a:rPr>
              <a:t>- систематизация критериев и результатов профессионального развития педагогических работников (</a:t>
            </a:r>
            <a:r>
              <a:rPr lang="ru-RU" sz="3400" dirty="0" smtClean="0">
                <a:latin typeface="Times New Roman"/>
                <a:ea typeface="Times New Roman"/>
              </a:rPr>
              <a:t>портфолио)</a:t>
            </a:r>
          </a:p>
          <a:p>
            <a:pPr>
              <a:buFontTx/>
              <a:buChar char="-"/>
            </a:pPr>
            <a:endParaRPr lang="ru-RU" sz="3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93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067128" cy="796950"/>
          </a:xfrm>
        </p:spPr>
        <p:txBody>
          <a:bodyPr>
            <a:normAutofit fontScale="90000"/>
          </a:bodyPr>
          <a:lstStyle/>
          <a:p>
            <a:r>
              <a:rPr lang="ru-RU" sz="4000" u="sng" dirty="0">
                <a:solidFill>
                  <a:prstClr val="black"/>
                </a:solidFill>
                <a:latin typeface="Times New Roman"/>
                <a:ea typeface="Times New Roman"/>
              </a:rPr>
              <a:t>Сроки реализации Программы и ожидаемые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2021-2022 г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Обобщение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результатов деятельности по внедрению новых подходов к оцениванию качества образования, прогнозирование и конструирование дальнейших путей работы по повышению качества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образования</a:t>
            </a:r>
          </a:p>
          <a:p>
            <a:pPr>
              <a:buFontTx/>
              <a:buChar char="-"/>
            </a:pPr>
            <a:r>
              <a:rPr lang="ru-RU" dirty="0">
                <a:latin typeface="Times New Roman"/>
                <a:ea typeface="Times New Roman"/>
              </a:rPr>
              <a:t>Повышение уровня </a:t>
            </a:r>
            <a:r>
              <a:rPr lang="ru-RU" dirty="0" err="1">
                <a:latin typeface="Times New Roman"/>
                <a:ea typeface="Times New Roman"/>
              </a:rPr>
              <a:t>обученности</a:t>
            </a:r>
            <a:r>
              <a:rPr lang="ru-RU" dirty="0">
                <a:latin typeface="Times New Roman"/>
                <a:ea typeface="Times New Roman"/>
              </a:rPr>
              <a:t> и качества обучения </a:t>
            </a:r>
            <a:r>
              <a:rPr lang="ru-RU" dirty="0" err="1">
                <a:latin typeface="Times New Roman"/>
                <a:ea typeface="Times New Roman"/>
              </a:rPr>
              <a:t>низкомотивированных</a:t>
            </a:r>
            <a:r>
              <a:rPr lang="ru-RU" dirty="0">
                <a:latin typeface="Times New Roman"/>
                <a:ea typeface="Times New Roman"/>
              </a:rPr>
              <a:t> учебной деятельностью </a:t>
            </a:r>
            <a:r>
              <a:rPr lang="ru-RU" dirty="0" smtClean="0">
                <a:latin typeface="Times New Roman"/>
                <a:ea typeface="Times New Roman"/>
              </a:rPr>
              <a:t>школьников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- Анализ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деятельность педагогических работников, выявление проблемы, определение траектории профессионального развития (ИОП);</a:t>
            </a:r>
            <a:endParaRPr lang="ru-RU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 -   Организация </a:t>
            </a:r>
            <a:r>
              <a:rPr lang="ru-RU" dirty="0">
                <a:latin typeface="Times New Roman"/>
                <a:ea typeface="Times New Roman"/>
              </a:rPr>
              <a:t>повышения квалификации педагогических работников в соответствии с ИОП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92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6419056" cy="724942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Показатели результата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Школьная программа мониторинга качества образования;</a:t>
            </a:r>
          </a:p>
          <a:p>
            <a:r>
              <a:rPr lang="ru-RU" dirty="0" smtClean="0"/>
              <a:t>Нормативно-правовая база по оцениванию образовательного результата;</a:t>
            </a:r>
          </a:p>
          <a:p>
            <a:r>
              <a:rPr lang="ru-RU" dirty="0" smtClean="0"/>
              <a:t>Отработан механизм оценивания образовательного результата;</a:t>
            </a:r>
          </a:p>
          <a:p>
            <a:r>
              <a:rPr lang="ru-RU" dirty="0" smtClean="0"/>
              <a:t>ПК на основе ИОП педагога.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2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Times New Roman"/>
                <a:ea typeface="Times New Roman"/>
              </a:rPr>
              <a:t>Актуальность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Качество образования является важнейшей задачей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внутришкольного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управления и показателем 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конкурентоспособности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учреждения.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ФГОС - </a:t>
            </a:r>
            <a:r>
              <a:rPr lang="ru-RU" dirty="0">
                <a:latin typeface="Times New Roman"/>
                <a:ea typeface="Times New Roman"/>
              </a:rPr>
              <a:t>изменение подходов к оцениванию </a:t>
            </a:r>
            <a:r>
              <a:rPr lang="ru-RU" dirty="0" smtClean="0">
                <a:latin typeface="Times New Roman"/>
                <a:ea typeface="Times New Roman"/>
              </a:rPr>
              <a:t>учащихся.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800200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08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solidFill>
                  <a:prstClr val="black"/>
                </a:solidFill>
                <a:latin typeface="Times New Roman"/>
                <a:ea typeface="Times New Roman"/>
              </a:rPr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Отмечается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противоречие</a:t>
            </a:r>
            <a:r>
              <a:rPr lang="ru-RU" dirty="0">
                <a:latin typeface="Times New Roman"/>
                <a:ea typeface="Times New Roman"/>
              </a:rPr>
              <a:t> </a:t>
            </a:r>
            <a:r>
              <a:rPr lang="ru-RU" dirty="0" smtClean="0">
                <a:latin typeface="Times New Roman"/>
                <a:ea typeface="Times New Roman"/>
              </a:rPr>
              <a:t>между государственным заказом </a:t>
            </a:r>
            <a:r>
              <a:rPr lang="ru-RU" dirty="0">
                <a:latin typeface="Times New Roman"/>
                <a:ea typeface="Times New Roman"/>
              </a:rPr>
              <a:t> н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 создание условий для повышения качества образования в ОУ и отсутствием в школе действенной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системы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оценки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качества.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Возникают </a:t>
            </a:r>
            <a:r>
              <a:rPr lang="ru-RU" dirty="0">
                <a:latin typeface="Times New Roman"/>
                <a:ea typeface="Times New Roman"/>
              </a:rPr>
              <a:t>определенные противоречия между непрерывностью образовательного процесса и эпизодичностью, фрагментарностью процесса </a:t>
            </a:r>
            <a:r>
              <a:rPr lang="ru-RU" dirty="0" smtClean="0">
                <a:latin typeface="Times New Roman"/>
                <a:ea typeface="Times New Roman"/>
              </a:rPr>
              <a:t>оценивания.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85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solidFill>
                  <a:prstClr val="black"/>
                </a:solidFill>
                <a:latin typeface="Times New Roman"/>
                <a:ea typeface="Times New Roman"/>
              </a:rPr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4800" dirty="0">
                <a:latin typeface="Times New Roman"/>
                <a:ea typeface="Times New Roman"/>
              </a:rPr>
              <a:t>Организация школьной системы профессионального развития педагогических </a:t>
            </a:r>
            <a:r>
              <a:rPr lang="ru-RU" sz="4800" dirty="0" smtClean="0">
                <a:latin typeface="Times New Roman"/>
                <a:ea typeface="Times New Roman"/>
              </a:rPr>
              <a:t>работников </a:t>
            </a:r>
            <a:r>
              <a:rPr lang="ru-RU" sz="4800" dirty="0">
                <a:latin typeface="Times New Roman"/>
                <a:ea typeface="Times New Roman"/>
                <a:cs typeface="Times New Roman"/>
              </a:rPr>
              <a:t>позволит решить приоритетную образовательную задачу: повышения качества образования и уровня образовательных результатов</a:t>
            </a:r>
            <a:r>
              <a:rPr lang="ru-RU" sz="4800" dirty="0">
                <a:ea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5830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552728" cy="864096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u="sng" dirty="0" smtClean="0">
                <a:latin typeface="Times New Roman"/>
                <a:ea typeface="Times New Roman"/>
                <a:cs typeface="Times New Roman"/>
              </a:rPr>
            </a:br>
            <a:r>
              <a:rPr lang="ru-RU" u="sng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u="sng" dirty="0">
                <a:latin typeface="Times New Roman"/>
                <a:ea typeface="Times New Roman"/>
                <a:cs typeface="Times New Roman"/>
              </a:rPr>
            </a:b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>Правовые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основания разработки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buSzPts val="1400"/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Федеральный закон от 29.12.2012 № 273-ФЗ (ред. от 13.07.2015) «Об образовании в Российской Федерации» (с изм. и доп., вступ. в силу с 24.07.2015).</a:t>
            </a:r>
            <a:endParaRPr lang="ru-RU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SzPts val="1400"/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Указ Президента Российской Федерации от 7 мая 2012 г. № 599 «О мерах по реализации государственной политики в области образования и науки».</a:t>
            </a:r>
            <a:endParaRPr lang="ru-RU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SzPts val="1400"/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Постановление Правительства Российской Федерации от 15 апреля 2014 г. № 295 «Об утверждении государственной программы Российской Федерации «Развитие образования» на 2013 – 2020 годы.</a:t>
            </a:r>
            <a:endParaRPr lang="ru-RU" dirty="0">
              <a:ea typeface="Times New Roman"/>
              <a:cs typeface="Times New Roma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019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6491064" cy="94096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u="sng" dirty="0" smtClean="0">
                <a:latin typeface="Times New Roman"/>
                <a:ea typeface="Times New Roman"/>
                <a:cs typeface="Times New Roman"/>
              </a:rPr>
            </a:b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>Разработчики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программы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1. Администрация и педагогический коллектив школы. </a:t>
            </a:r>
            <a:endParaRPr lang="ru-RU" dirty="0"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2. Управляющий Совет школы. </a:t>
            </a:r>
            <a:endParaRPr lang="ru-RU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>3. </a:t>
            </a:r>
            <a:r>
              <a:rPr lang="ru-RU" dirty="0" smtClean="0">
                <a:latin typeface="Times New Roman"/>
                <a:ea typeface="Times New Roman"/>
              </a:rPr>
              <a:t>Совет родителей школы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48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Times New Roman"/>
                <a:ea typeface="Times New Roman"/>
              </a:rPr>
              <a:t>Глобальная 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Повышение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качества образования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в школе через</a:t>
            </a:r>
            <a:endParaRPr lang="ru-RU" dirty="0">
              <a:ea typeface="Times New Roman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модель управления качеством образования в школе;</a:t>
            </a:r>
            <a:endParaRPr lang="ru-RU" dirty="0">
              <a:ea typeface="Times New Roman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развитие и совершенствование профессиональных компетенций педагогических работников (ИОП);</a:t>
            </a:r>
            <a:endParaRPr lang="ru-RU" dirty="0">
              <a:ea typeface="Times New Roman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повышение учебной мотивации учащихся с помощью технологии формирующего оценивания.</a:t>
            </a:r>
            <a:endParaRPr lang="ru-RU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47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419056" cy="86895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u="sng" dirty="0">
                <a:latin typeface="Times New Roman"/>
                <a:ea typeface="Times New Roman"/>
                <a:cs typeface="Times New Roman"/>
              </a:rPr>
              <a:t>Основные задачи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</a:t>
            </a:r>
            <a:endParaRPr lang="ru-RU" dirty="0"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060848"/>
            <a:ext cx="7859216" cy="4065315"/>
          </a:xfrm>
        </p:spPr>
        <p:txBody>
          <a:bodyPr>
            <a:normAutofit fontScale="77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повышение качества управления ОО за счет более широкого использования аналитика, современных форм обратной связи с основными целевыми группами, внедрение проектной культуры и стратегического планирования;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анализ профессиональной деятельности педагогических работников, выявление проблем и определение траектории профессионального развития с помощью ИОП;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формирование школьной образовательной среды, способствующей повышению учебной мотивации с помощью технологии формирующего оценивания.</a:t>
            </a:r>
            <a:endParaRPr lang="ru-RU" dirty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416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6275040" cy="1012974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u="sng" dirty="0" smtClean="0">
                <a:latin typeface="Times New Roman"/>
                <a:ea typeface="Times New Roman"/>
                <a:cs typeface="Times New Roman"/>
              </a:rPr>
            </a:br>
            <a:r>
              <a:rPr lang="ru-RU" u="sng" dirty="0" smtClean="0">
                <a:latin typeface="Times New Roman"/>
                <a:ea typeface="Times New Roman"/>
                <a:cs typeface="Times New Roman"/>
              </a:rPr>
              <a:t>Глобальные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результаты изменений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60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модель управления качеством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образования;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появление портфолио и индивидуальной образовательной программы у каждого педагогического работника;</a:t>
            </a:r>
            <a:endParaRPr lang="ru-RU" dirty="0">
              <a:ea typeface="Times New Roman"/>
              <a:cs typeface="Times New Roman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- переход от контроля-оценки к контролю-поддержки позволит повысить учебную мотивацию у школьников.</a:t>
            </a:r>
            <a:endParaRPr lang="ru-RU" dirty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0097"/>
            <a:ext cx="1668018" cy="184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1477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466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Муниципальное бюджетное образовательное учреждение  Новоселовская средняя общеобразовательная школа №5  имени Героя Советского Союза В.И. Русинова   ПРОГРАММА ПОВЫШЕНИЯ КАЧЕСТВА ОБРАЗОВАНИЯ НА 2020-2022 ГОДЫ   </vt:lpstr>
      <vt:lpstr>Актуальность </vt:lpstr>
      <vt:lpstr>Актуальность</vt:lpstr>
      <vt:lpstr>Актуальность</vt:lpstr>
      <vt:lpstr>  Правовые основания разработки  </vt:lpstr>
      <vt:lpstr> Разработчики программы: </vt:lpstr>
      <vt:lpstr>Глобальная цель</vt:lpstr>
      <vt:lpstr>Основные задачи:</vt:lpstr>
      <vt:lpstr> Глобальные результаты изменений: </vt:lpstr>
      <vt:lpstr> Руководство и контроль реализации Программы </vt:lpstr>
      <vt:lpstr>Руководство и контроль реализации Программы</vt:lpstr>
      <vt:lpstr>Сроки реализации Программы и ожидаемые результаты</vt:lpstr>
      <vt:lpstr>Сроки реализации Программы и ожидаемые результаты</vt:lpstr>
      <vt:lpstr>Показатели результата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ПОВЫШЕНИЯ КАЧЕСТВА ОБРАЗОВАНИЯ  Муниципального бюджетного образовательного учреждения Новоселовская средняя общеобразовательная школа №5 имени Героя Советского Союза Русинова В.И.  НА 2020-2022 ГОДЫ</dc:title>
  <dc:creator>Юля</dc:creator>
  <cp:lastModifiedBy>Пользователь Windows</cp:lastModifiedBy>
  <cp:revision>7</cp:revision>
  <dcterms:created xsi:type="dcterms:W3CDTF">2020-08-23T16:49:41Z</dcterms:created>
  <dcterms:modified xsi:type="dcterms:W3CDTF">2020-08-24T06:10:59Z</dcterms:modified>
</cp:coreProperties>
</file>