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893" r:id="rId2"/>
    <p:sldId id="999" r:id="rId3"/>
    <p:sldId id="1017" r:id="rId4"/>
    <p:sldId id="1018" r:id="rId5"/>
    <p:sldId id="1020" r:id="rId6"/>
    <p:sldId id="1019" r:id="rId7"/>
    <p:sldId id="1021" r:id="rId8"/>
    <p:sldId id="1041" r:id="rId9"/>
    <p:sldId id="1073" r:id="rId10"/>
    <p:sldId id="1057" r:id="rId11"/>
    <p:sldId id="1043" r:id="rId12"/>
    <p:sldId id="1024" r:id="rId13"/>
    <p:sldId id="1061" r:id="rId14"/>
    <p:sldId id="1072" r:id="rId15"/>
    <p:sldId id="1062" r:id="rId16"/>
    <p:sldId id="1075" r:id="rId17"/>
    <p:sldId id="1076" r:id="rId18"/>
    <p:sldId id="1078" r:id="rId19"/>
    <p:sldId id="1079" r:id="rId20"/>
    <p:sldId id="1063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357" autoAdjust="0"/>
  </p:normalViewPr>
  <p:slideViewPr>
    <p:cSldViewPr showGuides="1">
      <p:cViewPr varScale="1">
        <p:scale>
          <a:sx n="68" d="100"/>
          <a:sy n="68" d="100"/>
        </p:scale>
        <p:origin x="4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DK0KB" TargetMode="External"/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fipi.ru/itogovoye-sobesedovaniye/04-435_22.11.2022_RON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E40KD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Q0KB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cntd.ru/document/1301373571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E40KD" TargetMode="External"/><Relationship Id="rId2" Type="http://schemas.openxmlformats.org/officeDocument/2006/relationships/hyperlink" Target="https://docs.cntd.ru/document/1301373571#7E60K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DK0KA" TargetMode="External"/><Relationship Id="rId2" Type="http://schemas.openxmlformats.org/officeDocument/2006/relationships/hyperlink" Target="https://docs.cntd.ru/document/1301373571#7DK0KB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536174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Итоговая аттестация после получения среднего общего образования </a:t>
            </a:r>
          </a:p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(ГИА-11)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A1F3D65-5DF0-40FD-AE26-BA5E553217A4}"/>
              </a:ext>
            </a:extLst>
          </p:cNvPr>
          <p:cNvSpPr/>
          <p:nvPr/>
        </p:nvSpPr>
        <p:spPr>
          <a:xfrm>
            <a:off x="971600" y="47029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Новоселовская средняя общеобразовательная школа №5</a:t>
            </a:r>
            <a:endParaRPr lang="ru-RU" sz="20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E0EFDDA-1645-E83F-24CC-DBD79182BE59}"/>
              </a:ext>
            </a:extLst>
          </p:cNvPr>
          <p:cNvSpPr txBox="1"/>
          <p:nvPr/>
        </p:nvSpPr>
        <p:spPr>
          <a:xfrm>
            <a:off x="303251" y="675895"/>
            <a:ext cx="838893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13. Лица, указанные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вправе изменить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(дополнить) перечень указанных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заявлениях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 участии в экзаменах учебных предметов, изменить форму ГИА (для лиц, указанных в </a:t>
            </a:r>
            <a:r>
              <a:rPr lang="ru-RU" b="0" i="0" u="none" strike="noStrike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3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сроки участия в экзаменах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при наличии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у них уважительных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причин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(болезни или иных обстоятельств), подтвержденных документально.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этом случае указанные лица подают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ГЭК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соответствующие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измененного (дополненного) перечня учебных предметов, по которым они планируют сдавать экзамены, и (или) измененной формы ГИА и (или) измененных сроков участия в экзаменах, а также документы, подтверждающие уважительность причин изменения (дополнения) перечня учебных предметов и (или) формы ГИА и (или) сроков участия в экзаменах.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Лица, указанные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вправе изменить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указанный в заявлениях об участии в экзаменах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уровень ЕГЭ по математике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 В этом случае указанные лица подают в ГЭК соответствующие заявления с указанием измененного уровня ЕГЭ по математике.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Указанные заявления подаются не позднее чем за две недели до начала соответствующего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2441719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1457824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сочинение (изложение)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A1F3D65-5DF0-40FD-AE26-BA5E553217A4}"/>
              </a:ext>
            </a:extLst>
          </p:cNvPr>
          <p:cNvSpPr/>
          <p:nvPr/>
        </p:nvSpPr>
        <p:spPr>
          <a:xfrm>
            <a:off x="1331640" y="47029"/>
            <a:ext cx="7380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Новоселовская средняя общеобразовательная школа №5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9139BD5-5E4D-57ED-5D2A-9BC084C93DBB}"/>
              </a:ext>
            </a:extLst>
          </p:cNvPr>
          <p:cNvSpPr txBox="1"/>
          <p:nvPr/>
        </p:nvSpPr>
        <p:spPr>
          <a:xfrm>
            <a:off x="539552" y="4909446"/>
            <a:ext cx="80648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60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Письмо Федеральной службы по надзору в сфере образования и науки (Рособрнадзора) от 28.10.2022 № 04-411 </a:t>
            </a:r>
            <a:r>
              <a:rPr lang="ru-RU" sz="1600" b="1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 направлении методических документов, рекомендуемых при организации и проведении итогового сочинения (изложения) в 2022/23 учебном году</a:t>
            </a:r>
            <a:endParaRPr lang="ru-RU" sz="1600" b="1" i="0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877A30-8CBD-BE06-6EF1-71677547DAA0}"/>
              </a:ext>
            </a:extLst>
          </p:cNvPr>
          <p:cNvSpPr txBox="1"/>
          <p:nvPr/>
        </p:nvSpPr>
        <p:spPr>
          <a:xfrm>
            <a:off x="234617" y="3478159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85B78EE-58DC-2809-2DEF-F083EC05EC88}"/>
              </a:ext>
            </a:extLst>
          </p:cNvPr>
          <p:cNvSpPr txBox="1"/>
          <p:nvPr/>
        </p:nvSpPr>
        <p:spPr>
          <a:xfrm>
            <a:off x="4932040" y="6048345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solidFill>
                  <a:srgbClr val="FF0000"/>
                </a:solidFill>
              </a:rPr>
              <a:t>Ищем письмо на конкретный год.</a:t>
            </a:r>
          </a:p>
          <a:p>
            <a:pPr algn="ctr"/>
            <a:r>
              <a:rPr lang="ru-RU" sz="1600" i="1" dirty="0">
                <a:solidFill>
                  <a:srgbClr val="FF0000"/>
                </a:solidFill>
              </a:rPr>
              <a:t> Это для примера!</a:t>
            </a:r>
          </a:p>
        </p:txBody>
      </p:sp>
    </p:spTree>
    <p:extLst>
      <p:ext uri="{BB962C8B-B14F-4D97-AF65-F5344CB8AC3E}">
        <p14:creationId xmlns:p14="http://schemas.microsoft.com/office/powerpoint/2010/main" val="115265003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70AFB4E-CE9B-AD1D-5354-6F67DAD2CC93}"/>
              </a:ext>
            </a:extLst>
          </p:cNvPr>
          <p:cNvSpPr txBox="1"/>
          <p:nvPr/>
        </p:nvSpPr>
        <p:spPr>
          <a:xfrm>
            <a:off x="331972" y="1661650"/>
            <a:ext cx="867696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22. Итоговое сочинение (изложение) проводится по темам (текстам) для лиц, указанных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первую среду декабря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последнего года обучения (далее - основная дата проведения итогового сочинения (изложения).</a:t>
            </a:r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endParaRPr lang="ru-RU" sz="16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Итоговое изложение вправе писать: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just" fontAlgn="base">
              <a:buAutoNum type="arabicParenR"/>
            </a:pP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здоровья, обучающиеся - дети-инвалиды и инвалиды, экстерны - дети-инвалиды и инвалиды;</a:t>
            </a:r>
          </a:p>
          <a:p>
            <a:pPr marL="342900" indent="-342900" algn="just" fontAlgn="base">
              <a:buAutoNum type="arabicParenR"/>
            </a:pPr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just" fontAlgn="base">
              <a:buAutoNum type="arabicParenR"/>
            </a:pP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в специальных учебно-воспитательных учреждениях закрытого типа, а также в учреждениях, исполняющих наказание в виде лишения свободы;</a:t>
            </a:r>
          </a:p>
          <a:p>
            <a:pPr marL="342900" indent="-342900" algn="just" fontAlgn="base">
              <a:buAutoNum type="arabicParenR"/>
            </a:pPr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just" fontAlgn="base">
              <a:buAutoNum type="arabicParenR"/>
            </a:pP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лица, обучающиеся по состоянию здоровья на дому,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 на основании заключения медицинской организации.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0AA8F56-EB6F-5B08-0CC8-661B5F3A4561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594FFFE-450E-D2E2-3293-4DC37EF35264}"/>
              </a:ext>
            </a:extLst>
          </p:cNvPr>
          <p:cNvSpPr txBox="1"/>
          <p:nvPr/>
        </p:nvSpPr>
        <p:spPr>
          <a:xfrm>
            <a:off x="327223" y="797360"/>
            <a:ext cx="86769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Новое: п.20. – функции Рособрнадзора,</a:t>
            </a:r>
          </a:p>
          <a:p>
            <a:pPr algn="ctr"/>
            <a:r>
              <a:rPr lang="ru-RU" sz="2400" dirty="0">
                <a:solidFill>
                  <a:srgbClr val="444444"/>
                </a:solidFill>
                <a:latin typeface="Arial" panose="020B0604020202020204" pitchFamily="34" charset="0"/>
              </a:rPr>
              <a:t>П.21. – функции ОИВ, учредителя, </a:t>
            </a:r>
            <a:r>
              <a:rPr lang="ru-RU" sz="2400" dirty="0" err="1">
                <a:solidFill>
                  <a:srgbClr val="444444"/>
                </a:solidFill>
                <a:latin typeface="Arial" panose="020B0604020202020204" pitchFamily="34" charset="0"/>
              </a:rPr>
              <a:t>загранучредителя</a:t>
            </a:r>
            <a:r>
              <a:rPr lang="ru-RU" sz="2400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0D923CB-A097-37C6-8975-7E2B78711735}"/>
              </a:ext>
            </a:extLst>
          </p:cNvPr>
          <p:cNvSpPr txBox="1"/>
          <p:nvPr/>
        </p:nvSpPr>
        <p:spPr>
          <a:xfrm>
            <a:off x="6501909" y="2492896"/>
            <a:ext cx="242657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</a:t>
            </a:r>
          </a:p>
          <a:p>
            <a:pPr algn="ctr"/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первая среда февраля </a:t>
            </a:r>
          </a:p>
          <a:p>
            <a:pPr algn="ctr"/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 вторая среда апреля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8100B7-1197-9133-416D-2D0569D1DC58}"/>
              </a:ext>
            </a:extLst>
          </p:cNvPr>
          <p:cNvSpPr txBox="1"/>
          <p:nvPr/>
        </p:nvSpPr>
        <p:spPr>
          <a:xfrm>
            <a:off x="252745" y="908720"/>
            <a:ext cx="86769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проведения итогового сочинен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ия (изложения):</a:t>
            </a: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</a:p>
        </p:txBody>
      </p:sp>
    </p:spTree>
    <p:extLst>
      <p:ext uri="{BB962C8B-B14F-4D97-AF65-F5344CB8AC3E}">
        <p14:creationId xmlns:p14="http://schemas.microsoft.com/office/powerpoint/2010/main" val="3224462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68F6BE4-3769-1645-492B-4D4FCF20A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39" y="1052736"/>
            <a:ext cx="4123261" cy="530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CD52C2A-C9E3-E1FD-4132-9D7BDAEE71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32656"/>
            <a:ext cx="3501982" cy="49084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AD26AF9-05F3-E04D-0A17-CA68755837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140968"/>
            <a:ext cx="4392488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635E8A9C-A6CF-8E8D-4D6F-027B2FA51497}"/>
              </a:ext>
            </a:extLst>
          </p:cNvPr>
          <p:cNvCxnSpPr/>
          <p:nvPr/>
        </p:nvCxnSpPr>
        <p:spPr>
          <a:xfrm>
            <a:off x="4788024" y="4437112"/>
            <a:ext cx="20882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5ACC571-1CE6-B659-A441-84A3EB8AF50F}"/>
              </a:ext>
            </a:extLst>
          </p:cNvPr>
          <p:cNvSpPr txBox="1"/>
          <p:nvPr/>
        </p:nvSpPr>
        <p:spPr>
          <a:xfrm>
            <a:off x="4139952" y="5257315"/>
            <a:ext cx="48333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+ согласие на обработку персональных данных.</a:t>
            </a:r>
          </a:p>
          <a:p>
            <a:pPr algn="ctr"/>
            <a:r>
              <a:rPr lang="ru-RU" sz="2400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Заявление зарегистрировать в журнале.</a:t>
            </a:r>
            <a:endParaRPr lang="ru-RU" sz="2400" i="1" u="sng" dirty="0"/>
          </a:p>
        </p:txBody>
      </p:sp>
    </p:spTree>
    <p:extLst>
      <p:ext uri="{BB962C8B-B14F-4D97-AF65-F5344CB8AC3E}">
        <p14:creationId xmlns:p14="http://schemas.microsoft.com/office/powerpoint/2010/main" val="2082749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8100B7-1197-9133-416D-2D0569D1DC58}"/>
              </a:ext>
            </a:extLst>
          </p:cNvPr>
          <p:cNvSpPr txBox="1"/>
          <p:nvPr/>
        </p:nvSpPr>
        <p:spPr>
          <a:xfrm>
            <a:off x="274559" y="1052736"/>
            <a:ext cx="86769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25.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Итоговое сочинение (изложение) проводится в образовательных организациях,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 которых обучающиеся осваивают образовательные программы среднего общего образования, и (или) в местах, определенных ОИВ.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Для проведения итогового сочинения (изложения) образовательными организациями, в которых обучающиеся осваивают образовательные программы среднего общего образования, и (или) ОИВ, учредителями, загранучреждениями создаются: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комиссия по проведению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комиссия по проверке итогового сочинения (изложения).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решению образовательных организаций, в которых обучающиеся осваивают образовательные программы среднего общего образования, и (или) ОИВ, учредителей, загранучреждений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допускается создание единой комиссии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проведению и проверке итогового сочинения (изложения).</a:t>
            </a:r>
          </a:p>
          <a:p>
            <a:pPr algn="just" fontAlgn="base"/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</a:rPr>
              <a:t>Результаты итогового сочинения (изложения) как допуск к ГИА являются бессрочными.</a:t>
            </a:r>
          </a:p>
        </p:txBody>
      </p:sp>
    </p:spTree>
    <p:extLst>
      <p:ext uri="{BB962C8B-B14F-4D97-AF65-F5344CB8AC3E}">
        <p14:creationId xmlns:p14="http://schemas.microsoft.com/office/powerpoint/2010/main" val="498783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70E9F12-CBFF-98D4-CAA0-399C375D56F3}"/>
              </a:ext>
            </a:extLst>
          </p:cNvPr>
          <p:cNvSpPr txBox="1"/>
          <p:nvPr/>
        </p:nvSpPr>
        <p:spPr>
          <a:xfrm>
            <a:off x="274559" y="1052736"/>
            <a:ext cx="867696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26.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Комплекты тем итогового сочинения предоставляются в день проведения итогового сочинения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 fontAlgn="base"/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Комплекты текстов для итогового изложения направляются организацией, уполномоченной в установленном законодательством Российской Федерации порядке (далее - уполномоченная организация), в ОИВ, учредителям, загранучреждениям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не ранее чем за три рабочих дня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до начала проведения итогового изложения в электронном виде, с обеспечением конфиденциальности и безопасности содержащейся в них информации.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Хранение комплекта текстов для итогового изложения осуществляется в условиях, исключающих доступ к нему посторонних лиц и позволяющих обеспечить его сохранность.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Разглашение информации, содержащейся в комплектах тем итогового сочинения (комплектах текстов для итогового изложения), до начала проведения итогового сочинения (изложения) не допускается.</a:t>
            </a:r>
          </a:p>
          <a:p>
            <a:pPr algn="just" fontAlgn="base"/>
            <a:endParaRPr lang="ru-RU" b="0" i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4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27. Во время проведения итогового сочинения (изложения)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на рабочем столе участников итогового сочинения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(изложения) помимо бланка регистрации и бланков записи (дополнительных бланков записи) находятся:</a:t>
            </a:r>
          </a:p>
          <a:p>
            <a:pPr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ручка (гелевая или капиллярная с чернилами черного цвета);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документ, удостоверяющий личность;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3) для участников итогового сочинения - орфографический словарь, выданный по месту проведения итогового сочинения; для участников итогового изложения - орфографический и толковый словари, выданные по месту проведения итогового изложения;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4) листы бумаги для черновиков (далее - черновики), выданные по месту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5) лекарства (при необходимости);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6) продукты питания для дополнительного приема пищи (перекус), бутилированная питьевая вода при условии, что упаковка указанных продуктов питания и воды, а также их потребление не будут отвлекать других участников итогового сочинения (изложения) от написания ими итогового сочинения (изложения) (при необходимости);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7) для участников итогового сочинения (изложения) с ограниченными возможностями здоровья, участников итогового сочинения (изложения) - детей-инвалидов и инвалидов - специальные технические средства (при необходимости).</a:t>
            </a:r>
            <a:endParaRPr lang="ru-RU" b="0" i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730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28. Во время проведения итогового сочинения (изложения)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запрещается: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участникам итогового сочинения (изложения) - иметь при себе средства связи, фото-, аудио- и видеоаппаратуру, справочные материалы, письменные заметки и иные средства хранения и передачи информации, собственные орфографические и (или) толковые словари, пользоваться текстами литературного материала (художественными произведениями, дневниками, мемуарами, публицистикой, другими литературными источниками);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членам комиссии по проведению итогового сочинения (изложения) - иметь при себе средства связи, фото-, аудио- и видеоаппаратуру, справочные материалы, письменные заметки и иные средства хранения и передачи информации, оказывать содействие участникам итогового сочинения (изложения).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Участники итогового сочинения (изложения), нарушившие требования, установленные </a:t>
            </a:r>
            <a:r>
              <a:rPr lang="ru-RU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подпунктом 1 настоящего пункта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удаляются с итогового сочинения (изложения) членом комиссии по проведению итогового сочинения (изложения).</a:t>
            </a:r>
          </a:p>
        </p:txBody>
      </p:sp>
    </p:spTree>
    <p:extLst>
      <p:ext uri="{BB962C8B-B14F-4D97-AF65-F5344CB8AC3E}">
        <p14:creationId xmlns:p14="http://schemas.microsoft.com/office/powerpoint/2010/main" val="2884371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проверки итогового сочинения (изложения) является "зачет" или "незачет".</a:t>
            </a:r>
          </a:p>
          <a:p>
            <a:pPr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подпунктом 3 пункта 20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- не позднее чем через восемь календарных дней с даты проведения итогового сочинения (изложения).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8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24B8445-EB77-6428-7DC0-7E7AFB69351D}"/>
              </a:ext>
            </a:extLst>
          </p:cNvPr>
          <p:cNvSpPr txBox="1"/>
          <p:nvPr/>
        </p:nvSpPr>
        <p:spPr>
          <a:xfrm>
            <a:off x="4716016" y="188640"/>
            <a:ext cx="460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https://docs.cntd.ru/document/1301373571</a:t>
            </a:r>
            <a:r>
              <a:rPr lang="ru-RU" dirty="0"/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D34D79C-9D4B-1CB0-CB86-A0B951478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97906"/>
            <a:ext cx="4824060" cy="5097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9778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III.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8100B7-1197-9133-416D-2D0569D1DC58}"/>
              </a:ext>
            </a:extLst>
          </p:cNvPr>
          <p:cNvSpPr txBox="1"/>
          <p:nvPr/>
        </p:nvSpPr>
        <p:spPr>
          <a:xfrm>
            <a:off x="233518" y="980728"/>
            <a:ext cx="86769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30.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 написанию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итогового сочинения (изложения)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дополнительные даты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текущем учебном году (в первую среду февраля и вторую среду апреля)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участники итогового сочинения (изложения) (за исключением лиц, указанных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24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получившие по итоговому сочинению (изложению)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неудовлетворительный результат ("незачет");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участники итогового сочинения (изложения) (за исключением лиц, указанных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24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удаленные с итогового сочинения (изложения) за нарушение требований, установленных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3"/>
              </a:rPr>
              <a:t>подпунктом 1 пункта 28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3) участники итогового сочинения (изложения),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явившиеся на итоговое сочинение (изложение) по уважительным причинам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(болезнь или иные обстоятельства), подтвержденным документально;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4) участники итогового сочинения (изложения),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завершившие написание итогового сочинения (изложения) по уважительным причинам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(болезнь или иные обстоятельства), подтвержденным документально.</a:t>
            </a:r>
          </a:p>
        </p:txBody>
      </p:sp>
    </p:spTree>
    <p:extLst>
      <p:ext uri="{BB962C8B-B14F-4D97-AF65-F5344CB8AC3E}">
        <p14:creationId xmlns:p14="http://schemas.microsoft.com/office/powerpoint/2010/main" val="296260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Общие положения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xmlns="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xmlns="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8E53651-1442-1467-E723-8CDE0B34657D}"/>
              </a:ext>
            </a:extLst>
          </p:cNvPr>
          <p:cNvSpPr txBox="1"/>
          <p:nvPr/>
        </p:nvSpPr>
        <p:spPr>
          <a:xfrm>
            <a:off x="395536" y="980728"/>
            <a:ext cx="835292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завершающая освоение имеющих государственную аккредитацию</a:t>
            </a:r>
          </a:p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основных образовательных программ среднего общего образования,</a:t>
            </a:r>
          </a:p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является обязательной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2800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4729332A-2DF1-FCAD-DA2B-7CA538A69591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547664" y="4090606"/>
            <a:ext cx="7200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4. 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Лица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, обучающиеся по образовательным программам среднего общего образования, являющиеся в текущем учебном году победителями или призерами заключительного этапа всероссийской олимпиады школьников, членами сборных команд Российской Федерации, участвовавших в международных олимпиадах и сформированных в порядке, устанавливаемом Министерством просвещения Российской Федерации, 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освобождаются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 от прохождения ГИА по учебному предмету, соответствующему профилю всероссийской олимпиады школьников, международной олимпиады.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 descr="Восклицательный знак со сплошной заливкой">
            <a:extLst>
              <a:ext uri="{FF2B5EF4-FFF2-40B4-BE49-F238E27FC236}">
                <a16:creationId xmlns:a16="http://schemas.microsoft.com/office/drawing/2014/main" xmlns="" id="{D6A41B96-DC7D-542D-4B05-C74378604C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5496" y="4451415"/>
            <a:ext cx="1563626" cy="156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0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xmlns="" id="{77AC5E35-6E4C-6D8B-2C0C-EF497CCA1456}"/>
              </a:ext>
            </a:extLst>
          </p:cNvPr>
          <p:cNvSpPr/>
          <p:nvPr/>
        </p:nvSpPr>
        <p:spPr>
          <a:xfrm>
            <a:off x="1331640" y="11078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50DA3F8-9B3B-1B2C-91C0-CC26B0F13B76}"/>
              </a:ext>
            </a:extLst>
          </p:cNvPr>
          <p:cNvSpPr/>
          <p:nvPr/>
        </p:nvSpPr>
        <p:spPr>
          <a:xfrm>
            <a:off x="503548" y="174027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5382519-2B3F-00CE-9B4A-7A74C1423E91}"/>
              </a:ext>
            </a:extLst>
          </p:cNvPr>
          <p:cNvSpPr txBox="1"/>
          <p:nvPr/>
        </p:nvSpPr>
        <p:spPr>
          <a:xfrm>
            <a:off x="611560" y="170080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ЕГЭ</a:t>
            </a: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xmlns="" id="{E6EE937C-FD71-3F17-AF7E-46A5678F6B47}"/>
              </a:ext>
            </a:extLst>
          </p:cNvPr>
          <p:cNvSpPr/>
          <p:nvPr/>
        </p:nvSpPr>
        <p:spPr>
          <a:xfrm>
            <a:off x="4319972" y="11078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B632F5C-EC13-A0EF-54A9-FC22AAD9A927}"/>
              </a:ext>
            </a:extLst>
          </p:cNvPr>
          <p:cNvSpPr/>
          <p:nvPr/>
        </p:nvSpPr>
        <p:spPr>
          <a:xfrm>
            <a:off x="3491880" y="174027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65576CE-D40B-64D2-958D-B79950977E69}"/>
              </a:ext>
            </a:extLst>
          </p:cNvPr>
          <p:cNvSpPr txBox="1"/>
          <p:nvPr/>
        </p:nvSpPr>
        <p:spPr>
          <a:xfrm>
            <a:off x="3599892" y="170080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xmlns="" id="{03900A02-CEE4-2F44-733C-7939CF9A5A5C}"/>
              </a:ext>
            </a:extLst>
          </p:cNvPr>
          <p:cNvSpPr/>
          <p:nvPr/>
        </p:nvSpPr>
        <p:spPr>
          <a:xfrm>
            <a:off x="7315592" y="11078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A638032-703D-09EA-2B6A-B83A0584763A}"/>
              </a:ext>
            </a:extLst>
          </p:cNvPr>
          <p:cNvSpPr/>
          <p:nvPr/>
        </p:nvSpPr>
        <p:spPr>
          <a:xfrm>
            <a:off x="6487500" y="174027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F6CB230-84F4-6BE7-3673-C7B18CCABD3E}"/>
              </a:ext>
            </a:extLst>
          </p:cNvPr>
          <p:cNvSpPr txBox="1"/>
          <p:nvPr/>
        </p:nvSpPr>
        <p:spPr>
          <a:xfrm rot="10800000">
            <a:off x="1803626" y="4499699"/>
            <a:ext cx="5434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ОИВ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C693F581-25B4-3FB5-5C80-A9C1201AF42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40221" y="2392672"/>
            <a:ext cx="255577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КИМы стандартизированной формы.</a:t>
            </a: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1" u="sng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u="sng" dirty="0">
                <a:solidFill>
                  <a:srgbClr val="444444"/>
                </a:solidFill>
                <a:cs typeface="Arial" panose="020B0604020202020204" pitchFamily="34" charset="0"/>
              </a:rPr>
              <a:t>Группы сдающих: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Обучающиеся ОО,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200" dirty="0">
                <a:solidFill>
                  <a:srgbClr val="444444"/>
                </a:solidFill>
                <a:cs typeface="Arial" panose="020B0604020202020204" pitchFamily="34" charset="0"/>
              </a:rPr>
              <a:t>в т.ч. иностранные граждане,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Лица без гражданства,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Соотечественники за рубежом,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200" dirty="0">
                <a:solidFill>
                  <a:srgbClr val="444444"/>
                </a:solidFill>
                <a:cs typeface="Arial" panose="020B0604020202020204" pitchFamily="34" charset="0"/>
              </a:rPr>
              <a:t>Беженцы,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Переселенцы,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200" dirty="0">
                <a:solidFill>
                  <a:srgbClr val="444444"/>
                </a:solidFill>
                <a:cs typeface="Arial" panose="020B0604020202020204" pitchFamily="34" charset="0"/>
              </a:rPr>
              <a:t>Обучающиеся за пределами РФ (в дипломатических представительствах и консульских учреждениях)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освоившие образовательные программы среднего общего образования.</a:t>
            </a: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1200" b="0" i="0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Формы получения образования: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Очная,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Очно-заочная,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Заочная,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200" dirty="0">
                <a:solidFill>
                  <a:srgbClr val="444444"/>
                </a:solidFill>
                <a:cs typeface="Arial" panose="020B0604020202020204" pitchFamily="34" charset="0"/>
              </a:rPr>
              <a:t>Самообразование.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AutoShape 2">
            <a:extLst>
              <a:ext uri="{FF2B5EF4-FFF2-40B4-BE49-F238E27FC236}">
                <a16:creationId xmlns:a16="http://schemas.microsoft.com/office/drawing/2014/main" xmlns="" id="{AF62517A-AAEA-48D9-4421-B8A6EDE3B783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8304681" y="2396322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95B60F0-D913-13E1-35FF-94D7F06CFBFA}"/>
              </a:ext>
            </a:extLst>
          </p:cNvPr>
          <p:cNvSpPr txBox="1"/>
          <p:nvPr/>
        </p:nvSpPr>
        <p:spPr>
          <a:xfrm>
            <a:off x="3233861" y="2492896"/>
            <a:ext cx="280974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Тексты, темы, задания, билеты</a:t>
            </a:r>
          </a:p>
          <a:p>
            <a:endParaRPr lang="ru-RU" sz="12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endParaRPr lang="ru-RU" sz="12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2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Группы сдающих: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специальных учебно-воспитательных учреждениях закрытого типа,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учреждениях, исполняющих наказание в виде лишения свободы,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444444"/>
                </a:solidFill>
                <a:latin typeface="Arial" panose="020B0604020202020204" pitchFamily="34" charset="0"/>
              </a:rPr>
              <a:t>Обучающиеся СПО</a:t>
            </a: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 (в т.ч. экстерны),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- дети-инвалиды, инвалиды  (в т.ч. экстерны), осваивающие образовательные программы ООО</a:t>
            </a:r>
            <a:endParaRPr lang="ru-RU" sz="1200" dirty="0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xmlns="" id="{FF1E7E8A-8A36-FD22-8777-90DD504B7BB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434167" y="2487430"/>
            <a:ext cx="216024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Форма устанавливается субъектом РФ.</a:t>
            </a: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Группы сдающих: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Обучающие, изучавшие родной язык и выбравшие экзамен ГИА на добровольной основе.</a:t>
            </a:r>
            <a:r>
              <a: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xmlns="" id="{B25926E6-DEA3-C3D4-C2B3-7D1A30B66C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428856" y="74931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BB429D8-3E37-7C6A-0DD8-F9D6ECBCDF29}"/>
              </a:ext>
            </a:extLst>
          </p:cNvPr>
          <p:cNvSpPr txBox="1"/>
          <p:nvPr/>
        </p:nvSpPr>
        <p:spPr>
          <a:xfrm>
            <a:off x="6605121" y="170080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ОИВ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xmlns="" id="{5F10187D-412D-BABF-9AD8-D8D0C371913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091278" y="5750168"/>
            <a:ext cx="295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Предоставить документы, подтверждающие невозможность участвовать в ЕГЭ (ПМПК) </a:t>
            </a:r>
            <a:endParaRPr kumimoji="0" lang="ru-RU" altLang="ru-RU" sz="1200" b="0" i="1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908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240910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220977D-29B4-B4D9-7241-462B75C215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7524" y="942836"/>
            <a:ext cx="856895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dirty="0"/>
              <a:t>8.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 ГИА допускаются лица, указанные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"зачет" за итоговое сочинение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(изложение)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xmlns="" id="{ABE3AAC5-6734-4226-46F2-CC253161528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0410571" y="280434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A199F3C2-7320-AA2C-49FA-49BA33A5B14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79511" y="3899957"/>
            <a:ext cx="514857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altLang="ru-RU" dirty="0">
                <a:solidFill>
                  <a:srgbClr val="444444"/>
                </a:solidFill>
                <a:cs typeface="Arial" panose="020B0604020202020204" pitchFamily="34" charset="0"/>
              </a:rPr>
              <a:t>Протоколы проведения итогового сочинения.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Сводные ведомости за 11 класс с годовыми отметками.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altLang="ru-RU" dirty="0">
                <a:solidFill>
                  <a:srgbClr val="444444"/>
                </a:solidFill>
                <a:cs typeface="Arial" panose="020B0604020202020204" pitchFamily="34" charset="0"/>
              </a:rPr>
              <a:t>Протоколы промежуточной аттестации.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50154E3-8438-1EDC-5F9F-E5A2969D1C1A}"/>
              </a:ext>
            </a:extLst>
          </p:cNvPr>
          <p:cNvSpPr txBox="1"/>
          <p:nvPr/>
        </p:nvSpPr>
        <p:spPr>
          <a:xfrm>
            <a:off x="1933957" y="5704541"/>
            <a:ext cx="38874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Решение о допуске принимается педагогическим советом школы и оформляется приказом.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685205-AA3E-A795-DA9B-656D59E8F9DE}"/>
              </a:ext>
            </a:extLst>
          </p:cNvPr>
          <p:cNvSpPr txBox="1"/>
          <p:nvPr/>
        </p:nvSpPr>
        <p:spPr>
          <a:xfrm>
            <a:off x="5832650" y="3861346"/>
            <a:ext cx="313184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1" dirty="0">
                <a:effectLst/>
                <a:latin typeface="Arial" panose="020B0604020202020204" pitchFamily="34" charset="0"/>
              </a:rPr>
              <a:t>К экзаменам по учебным предметам, освоение которых завершилось ранее, допускаются обучающиеся X-XI (XII) классов, имеющие годовые отметки не ниже удовлетворительных по всем учебным предметам учебного плана за предпоследний год обучения.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195546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4BAE867-1CAC-C67D-0FA6-0EB336029CB4}"/>
              </a:ext>
            </a:extLst>
          </p:cNvPr>
          <p:cNvSpPr txBox="1"/>
          <p:nvPr/>
        </p:nvSpPr>
        <p:spPr>
          <a:xfrm>
            <a:off x="286874" y="26064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ГИА проводится: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 (базового и профильного уровней) </a:t>
            </a:r>
            <a:r>
              <a:rPr lang="ru-RU" sz="14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Э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кзамены на добровольной основе (для поступления в вузы):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немецкий, французский, испанский и китайский),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74361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83C1B22-EB82-CF78-566C-5ED9B08513F3}"/>
              </a:ext>
            </a:extLst>
          </p:cNvPr>
          <p:cNvSpPr txBox="1"/>
          <p:nvPr/>
        </p:nvSpPr>
        <p:spPr>
          <a:xfrm>
            <a:off x="287524" y="1124744"/>
            <a:ext cx="85329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10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экзаменах (далее - заявления об участии в экзаменах)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февраля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включительно: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1B5B3DD-4C7A-2DEF-6994-F891925FD1CE}"/>
              </a:ext>
            </a:extLst>
          </p:cNvPr>
          <p:cNvSpPr txBox="1"/>
          <p:nvPr/>
        </p:nvSpPr>
        <p:spPr>
          <a:xfrm>
            <a:off x="370859" y="3149836"/>
            <a:ext cx="4606834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обучающимися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экстернами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85750" indent="-285750" algn="just" fontAlgn="base">
              <a:buFontTx/>
              <a:buChar char="-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образовательные организации 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 экстернов.</a:t>
            </a: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sz="16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Заявления регистрируем в журнале.</a:t>
            </a:r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43EE81F-DD53-5909-06D3-30E7D0ADD3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6558" y="2825112"/>
            <a:ext cx="2564758" cy="2548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B35E07D1-1C2C-64D7-5276-0F43AB06D42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1485"/>
          <a:stretch/>
        </p:blipFill>
        <p:spPr>
          <a:xfrm>
            <a:off x="4742475" y="5027139"/>
            <a:ext cx="4262463" cy="15082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C5880B2C-B496-9EBE-291C-89765BBB0B48}"/>
              </a:ext>
            </a:extLst>
          </p:cNvPr>
          <p:cNvCxnSpPr>
            <a:cxnSpLocks/>
          </p:cNvCxnSpPr>
          <p:nvPr/>
        </p:nvCxnSpPr>
        <p:spPr>
          <a:xfrm>
            <a:off x="5074378" y="5661248"/>
            <a:ext cx="17993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16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248535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D8A6EF3-0C7C-5925-F707-F361603BB7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126"/>
          <a:stretch/>
        </p:blipFill>
        <p:spPr>
          <a:xfrm>
            <a:off x="4199148" y="418286"/>
            <a:ext cx="4801344" cy="2281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C5880B2C-B496-9EBE-291C-89765BBB0B48}"/>
              </a:ext>
            </a:extLst>
          </p:cNvPr>
          <p:cNvCxnSpPr/>
          <p:nvPr/>
        </p:nvCxnSpPr>
        <p:spPr>
          <a:xfrm>
            <a:off x="4572000" y="1268760"/>
            <a:ext cx="20882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96959F1-3347-3021-0F51-F1476E21F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97" y="1521690"/>
            <a:ext cx="7573143" cy="5087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5DDB8E56-FA53-C65E-D34D-614851AA03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9251" y="2567572"/>
            <a:ext cx="2921728" cy="4158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59124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32656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ГИА-11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C182225-B873-D62D-5E13-B5784A9FCE68}"/>
              </a:ext>
            </a:extLst>
          </p:cNvPr>
          <p:cNvSpPr txBox="1"/>
          <p:nvPr/>
        </p:nvSpPr>
        <p:spPr>
          <a:xfrm>
            <a:off x="467544" y="1166843"/>
            <a:ext cx="83529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Лица, указанные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вправе подать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экзаменах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после 1 февраля только при наличии у них уважительных причин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(болезни или иных обстоятельств), подтвержденных документально. В этом случае указанные лица подают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ГЭК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заявления об участии в экзаменах, а также документы, подтверждающие отсутствие возможности подать заявления об участии в экзаменах в срок, установленный абзацем первым настоящего пункта. Указанные заявления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соответствующего экзамена.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148FF10-0A2B-6F12-8B3B-B30ACD0C43AF}"/>
              </a:ext>
            </a:extLst>
          </p:cNvPr>
          <p:cNvSpPr txBox="1"/>
          <p:nvPr/>
        </p:nvSpPr>
        <p:spPr>
          <a:xfrm>
            <a:off x="467544" y="3789040"/>
            <a:ext cx="835292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экзаменах подаются лицами, указанными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доверенности, оформленной в порядке, предусмотренном гражданским законодательством Российской Федерации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404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40898</TotalTime>
  <Words>938</Words>
  <Application>Microsoft Office PowerPoint</Application>
  <PresentationFormat>Экран (4:3)</PresentationFormat>
  <Paragraphs>176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Каминская</cp:lastModifiedBy>
  <cp:revision>1281</cp:revision>
  <cp:lastPrinted>2020-09-26T10:10:14Z</cp:lastPrinted>
  <dcterms:created xsi:type="dcterms:W3CDTF">2013-02-06T07:02:31Z</dcterms:created>
  <dcterms:modified xsi:type="dcterms:W3CDTF">2024-10-09T11:08:43Z</dcterms:modified>
</cp:coreProperties>
</file>